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54"/>
  </p:notesMasterIdLst>
  <p:handoutMasterIdLst>
    <p:handoutMasterId r:id="rId55"/>
  </p:handoutMasterIdLst>
  <p:sldIdLst>
    <p:sldId id="330" r:id="rId6"/>
    <p:sldId id="617" r:id="rId7"/>
    <p:sldId id="658" r:id="rId8"/>
    <p:sldId id="691" r:id="rId9"/>
    <p:sldId id="692" r:id="rId10"/>
    <p:sldId id="693" r:id="rId11"/>
    <p:sldId id="694" r:id="rId12"/>
    <p:sldId id="695" r:id="rId13"/>
    <p:sldId id="696" r:id="rId14"/>
    <p:sldId id="697" r:id="rId15"/>
    <p:sldId id="698" r:id="rId16"/>
    <p:sldId id="699" r:id="rId17"/>
    <p:sldId id="700" r:id="rId18"/>
    <p:sldId id="704" r:id="rId19"/>
    <p:sldId id="705" r:id="rId20"/>
    <p:sldId id="706" r:id="rId21"/>
    <p:sldId id="707" r:id="rId22"/>
    <p:sldId id="708" r:id="rId23"/>
    <p:sldId id="709" r:id="rId24"/>
    <p:sldId id="710" r:id="rId25"/>
    <p:sldId id="711" r:id="rId26"/>
    <p:sldId id="712" r:id="rId27"/>
    <p:sldId id="713" r:id="rId28"/>
    <p:sldId id="714" r:id="rId29"/>
    <p:sldId id="715" r:id="rId30"/>
    <p:sldId id="716" r:id="rId31"/>
    <p:sldId id="717" r:id="rId32"/>
    <p:sldId id="718" r:id="rId33"/>
    <p:sldId id="719" r:id="rId34"/>
    <p:sldId id="720" r:id="rId35"/>
    <p:sldId id="721" r:id="rId36"/>
    <p:sldId id="722" r:id="rId37"/>
    <p:sldId id="723" r:id="rId38"/>
    <p:sldId id="724" r:id="rId39"/>
    <p:sldId id="725" r:id="rId40"/>
    <p:sldId id="726" r:id="rId41"/>
    <p:sldId id="727" r:id="rId42"/>
    <p:sldId id="728" r:id="rId43"/>
    <p:sldId id="730" r:id="rId44"/>
    <p:sldId id="703" r:id="rId45"/>
    <p:sldId id="729" r:id="rId46"/>
    <p:sldId id="701" r:id="rId47"/>
    <p:sldId id="731" r:id="rId48"/>
    <p:sldId id="732" r:id="rId49"/>
    <p:sldId id="702" r:id="rId50"/>
    <p:sldId id="733" r:id="rId51"/>
    <p:sldId id="599" r:id="rId52"/>
    <p:sldId id="3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21"/>
    <a:srgbClr val="38D9DD"/>
    <a:srgbClr val="78769A"/>
    <a:srgbClr val="272936"/>
    <a:srgbClr val="9E9CB4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3E14D-BE69-492E-84E3-FC38DECCE170}" v="2" dt="2025-03-19T15:50:54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50" autoAdjust="0"/>
    <p:restoredTop sz="95278" autoAdjust="0"/>
  </p:normalViewPr>
  <p:slideViewPr>
    <p:cSldViewPr snapToGrid="0" showGuides="1">
      <p:cViewPr varScale="1">
        <p:scale>
          <a:sx n="151" d="100"/>
          <a:sy n="151" d="100"/>
        </p:scale>
        <p:origin x="192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1173E14D-BE69-492E-84E3-FC38DECCE170}"/>
    <pc:docChg chg="addSld delSld modSld">
      <pc:chgData name="Iulian Ilie-Nemedi" userId="c5ffad915e5e9439" providerId="LiveId" clId="{1173E14D-BE69-492E-84E3-FC38DECCE170}" dt="2025-03-19T15:50:56.058" v="2" actId="47"/>
      <pc:docMkLst>
        <pc:docMk/>
      </pc:docMkLst>
      <pc:sldChg chg="add del">
        <pc:chgData name="Iulian Ilie-Nemedi" userId="c5ffad915e5e9439" providerId="LiveId" clId="{1173E14D-BE69-492E-84E3-FC38DECCE170}" dt="2025-03-19T15:50:56.058" v="2" actId="47"/>
        <pc:sldMkLst>
          <pc:docMk/>
          <pc:sldMk cId="2655519838" sldId="582"/>
        </pc:sldMkLst>
      </pc:sldChg>
      <pc:sldChg chg="add">
        <pc:chgData name="Iulian Ilie-Nemedi" userId="c5ffad915e5e9439" providerId="LiveId" clId="{1173E14D-BE69-492E-84E3-FC38DECCE170}" dt="2025-03-19T15:50:54.468" v="1"/>
        <pc:sldMkLst>
          <pc:docMk/>
          <pc:sldMk cId="3905546238" sldId="617"/>
        </pc:sldMkLst>
      </pc:sldChg>
    </pc:docChg>
  </pc:docChgLst>
  <pc:docChgLst>
    <pc:chgData name="Iulian Ilie-Nemedi" userId="c5ffad915e5e9439" providerId="LiveId" clId="{36210E58-7EEA-4117-80EB-EE1876BD72DB}"/>
    <pc:docChg chg="modSld">
      <pc:chgData name="Iulian Ilie-Nemedi" userId="c5ffad915e5e9439" providerId="LiveId" clId="{36210E58-7EEA-4117-80EB-EE1876BD72DB}" dt="2024-05-17T04:03:30.546" v="0"/>
      <pc:docMkLst>
        <pc:docMk/>
      </pc:docMkLst>
      <pc:sldChg chg="addSp modSp">
        <pc:chgData name="Iulian Ilie-Nemedi" userId="c5ffad915e5e9439" providerId="LiveId" clId="{36210E58-7EEA-4117-80EB-EE1876BD72DB}" dt="2024-05-17T04:03:30.546" v="0"/>
        <pc:sldMkLst>
          <pc:docMk/>
          <pc:sldMk cId="925986790" sldId="330"/>
        </pc:sldMkLst>
      </pc:sldChg>
    </pc:docChg>
  </pc:docChgLst>
  <pc:docChgLst>
    <pc:chgData name="Iulian Ilie-Nemedi" userId="c5ffad915e5e9439" providerId="LiveId" clId="{A420E92B-CE2D-4C32-AF1A-DB69379025B8}"/>
    <pc:docChg chg="modSld">
      <pc:chgData name="Iulian Ilie-Nemedi" userId="c5ffad915e5e9439" providerId="LiveId" clId="{A420E92B-CE2D-4C32-AF1A-DB69379025B8}" dt="2023-06-16T13:49:37.897" v="1" actId="20577"/>
      <pc:docMkLst>
        <pc:docMk/>
      </pc:docMkLst>
      <pc:sldChg chg="modSp mod">
        <pc:chgData name="Iulian Ilie-Nemedi" userId="c5ffad915e5e9439" providerId="LiveId" clId="{A420E92B-CE2D-4C32-AF1A-DB69379025B8}" dt="2023-06-16T13:49:37.897" v="1" actId="20577"/>
        <pc:sldMkLst>
          <pc:docMk/>
          <pc:sldMk cId="1458827947" sldId="7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6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8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2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90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37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85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3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1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6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35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1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84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10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11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38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42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91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0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97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00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95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32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7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22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88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99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96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71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6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12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71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36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90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79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47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67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3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40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43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3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Legătură</a:t>
            </a:r>
            <a:r>
              <a:rPr lang="en-US" dirty="0"/>
              <a:t> de date: LLC </a:t>
            </a:r>
            <a:r>
              <a:rPr lang="en-US" dirty="0" err="1"/>
              <a:t>și</a:t>
            </a:r>
            <a:r>
              <a:rPr lang="en-US"/>
              <a:t> MAC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60F61-AB12-C676-FEDC-5C864E81B0F9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 pic de </a:t>
            </a:r>
            <a:r>
              <a:rPr lang="en-US" dirty="0" err="1"/>
              <a:t>istorie</a:t>
            </a:r>
            <a:endParaRPr lang="en-US" dirty="0"/>
          </a:p>
        </p:txBody>
      </p:sp>
      <p:pic>
        <p:nvPicPr>
          <p:cNvPr id="3" name="Screenshot 2020-12-19 at 12.11.56.png" descr="Screenshot 2020-12-19 at 12.11.56.png">
            <a:extLst>
              <a:ext uri="{FF2B5EF4-FFF2-40B4-BE49-F238E27FC236}">
                <a16:creationId xmlns:a16="http://schemas.microsoft.com/office/drawing/2014/main" id="{52DF0B92-40BC-4A49-2095-C2F5859D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21" y="2033611"/>
            <a:ext cx="9639758" cy="46577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416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 pic de </a:t>
            </a:r>
            <a:r>
              <a:rPr lang="en-US" dirty="0" err="1"/>
              <a:t>istorie</a:t>
            </a:r>
            <a:endParaRPr lang="en-US" dirty="0"/>
          </a:p>
        </p:txBody>
      </p:sp>
      <p:pic>
        <p:nvPicPr>
          <p:cNvPr id="4" name="Screenshot 2020-12-19 at 12.13.40.png" descr="Screenshot 2020-12-19 at 12.13.40.png">
            <a:extLst>
              <a:ext uri="{FF2B5EF4-FFF2-40B4-BE49-F238E27FC236}">
                <a16:creationId xmlns:a16="http://schemas.microsoft.com/office/drawing/2014/main" id="{9B3A09E3-B46F-8572-C006-82332390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65" y="1845703"/>
            <a:ext cx="11596870" cy="50122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107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 pic de </a:t>
            </a:r>
            <a:r>
              <a:rPr lang="en-US" dirty="0" err="1"/>
              <a:t>istorie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64B6F-2EFB-0AA0-E693-E3099FFD0EAE}"/>
              </a:ext>
            </a:extLst>
          </p:cNvPr>
          <p:cNvSpPr txBox="1"/>
          <p:nvPr/>
        </p:nvSpPr>
        <p:spPr>
          <a:xfrm>
            <a:off x="0" y="2238635"/>
            <a:ext cx="79702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DEC, Intel </a:t>
            </a:r>
            <a:r>
              <a:rPr lang="en-US" sz="2800" dirty="0" err="1"/>
              <a:t>şi</a:t>
            </a:r>
            <a:r>
              <a:rPr lang="en-US" sz="2800" dirty="0"/>
              <a:t> Xerox </a:t>
            </a:r>
            <a:r>
              <a:rPr lang="en-US" sz="2800" dirty="0" err="1"/>
              <a:t>colaborează</a:t>
            </a:r>
            <a:r>
              <a:rPr lang="en-US" sz="2800" dirty="0"/>
              <a:t> pentru a </a:t>
            </a:r>
            <a:r>
              <a:rPr lang="en-US" sz="2800" dirty="0" err="1"/>
              <a:t>crea</a:t>
            </a:r>
            <a:r>
              <a:rPr lang="en-US" sz="2800" dirty="0"/>
              <a:t> un standard de 10Mb, </a:t>
            </a:r>
            <a:r>
              <a:rPr lang="en-US" sz="2800" dirty="0" err="1"/>
              <a:t>denumit</a:t>
            </a:r>
            <a:r>
              <a:rPr lang="en-US" sz="2800" dirty="0"/>
              <a:t> </a:t>
            </a:r>
            <a:r>
              <a:rPr lang="en-US" sz="2800" dirty="0" err="1"/>
              <a:t>standardul</a:t>
            </a:r>
            <a:r>
              <a:rPr lang="en-US" sz="2800" dirty="0"/>
              <a:t> DIX;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1983: IEEE </a:t>
            </a:r>
            <a:r>
              <a:rPr lang="en-US" sz="2800" dirty="0" err="1"/>
              <a:t>transformă</a:t>
            </a:r>
            <a:r>
              <a:rPr lang="en-US" sz="2800" dirty="0"/>
              <a:t> </a:t>
            </a:r>
            <a:r>
              <a:rPr lang="en-US" sz="2800" dirty="0" err="1"/>
              <a:t>standardul</a:t>
            </a:r>
            <a:r>
              <a:rPr lang="en-US" sz="2800" dirty="0"/>
              <a:t> DIX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standardul</a:t>
            </a:r>
            <a:r>
              <a:rPr lang="en-US" sz="2800" dirty="0"/>
              <a:t> 802.3;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Xerox nu </a:t>
            </a:r>
            <a:r>
              <a:rPr lang="en-US" sz="2800" dirty="0" err="1"/>
              <a:t>dezvoltă</a:t>
            </a:r>
            <a:r>
              <a:rPr lang="en-US" sz="2800" dirty="0"/>
              <a:t> Ethernet-</a:t>
            </a:r>
            <a:r>
              <a:rPr lang="en-US" sz="2800" dirty="0" err="1"/>
              <a:t>ul</a:t>
            </a:r>
            <a:r>
              <a:rPr lang="en-US" sz="2800" dirty="0"/>
              <a:t>, </a:t>
            </a:r>
            <a:r>
              <a:rPr lang="en-US" sz="2800" dirty="0" err="1"/>
              <a:t>şi</a:t>
            </a:r>
            <a:r>
              <a:rPr lang="en-US" sz="2800" dirty="0"/>
              <a:t> Bob Metcalfe </a:t>
            </a:r>
            <a:r>
              <a:rPr lang="en-US" sz="2800" dirty="0" err="1"/>
              <a:t>pleacă</a:t>
            </a:r>
            <a:r>
              <a:rPr lang="en-US" sz="2800" dirty="0"/>
              <a:t> de la Xerox </a:t>
            </a:r>
            <a:r>
              <a:rPr lang="en-US" sz="2800" dirty="0" err="1"/>
              <a:t>formând</a:t>
            </a:r>
            <a:r>
              <a:rPr lang="en-US" sz="2800" dirty="0"/>
              <a:t> 3COM. </a:t>
            </a:r>
            <a:r>
              <a:rPr lang="en-US" sz="2800" dirty="0" err="1"/>
              <a:t>Până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1999 a </a:t>
            </a:r>
            <a:r>
              <a:rPr lang="en-US" sz="2800" dirty="0" err="1"/>
              <a:t>vândut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</a:t>
            </a:r>
            <a:r>
              <a:rPr lang="en-US" sz="2800" dirty="0"/>
              <a:t> de 100 </a:t>
            </a:r>
            <a:r>
              <a:rPr lang="en-US" sz="2800" dirty="0" err="1"/>
              <a:t>milioane</a:t>
            </a:r>
            <a:r>
              <a:rPr lang="en-US" sz="2800" dirty="0"/>
              <a:t> de </a:t>
            </a:r>
            <a:r>
              <a:rPr lang="en-US" sz="2800" dirty="0" err="1"/>
              <a:t>plăci</a:t>
            </a:r>
            <a:r>
              <a:rPr lang="en-US" sz="2800" dirty="0"/>
              <a:t> de </a:t>
            </a:r>
            <a:r>
              <a:rPr lang="en-US" sz="2800" dirty="0" err="1"/>
              <a:t>reţea</a:t>
            </a:r>
            <a:r>
              <a:rPr lang="en-US" sz="2800" dirty="0"/>
              <a:t> Ethernet.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AAA022-6950-7817-B07E-50C680BF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269" y="3372899"/>
            <a:ext cx="2785726" cy="14113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20E89D-F793-4038-1D91-45FCC2670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503" y="5221761"/>
            <a:ext cx="3351907" cy="7345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E397C-624C-EF04-1E09-0322FDE84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890" y="2182317"/>
            <a:ext cx="3297242" cy="9892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49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Medii</a:t>
            </a:r>
            <a:r>
              <a:rPr lang="en-US" dirty="0"/>
              <a:t> de </a:t>
            </a:r>
            <a:r>
              <a:rPr lang="en-US" dirty="0" err="1"/>
              <a:t>transmisie</a:t>
            </a:r>
            <a:r>
              <a:rPr lang="en-US" dirty="0"/>
              <a:t> Ethernet</a:t>
            </a:r>
          </a:p>
        </p:txBody>
      </p:sp>
      <p:pic>
        <p:nvPicPr>
          <p:cNvPr id="6154" name="Picture 10" descr="Cablu FTP, Cat5e, ecranat, alimentare 2x0.75mm, cupru, sufa de sustinere, FTPCUCAT5Q5SUFA+POWER">
            <a:extLst>
              <a:ext uri="{FF2B5EF4-FFF2-40B4-BE49-F238E27FC236}">
                <a16:creationId xmlns:a16="http://schemas.microsoft.com/office/drawing/2014/main" id="{15312844-E85D-68AC-2948-DB10C6D6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95" y="4030263"/>
            <a:ext cx="3514724" cy="281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AE8B7-E552-6DF2-1BA7-D886495A8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498" y="4225853"/>
            <a:ext cx="3643248" cy="2616189"/>
          </a:xfrm>
          <a:prstGeom prst="rect">
            <a:avLst/>
          </a:prstGeom>
        </p:spPr>
      </p:pic>
      <p:pic>
        <p:nvPicPr>
          <p:cNvPr id="6160" name="Picture 16" descr="Producători și furnizori de cablu coaxial pentru suport aerian rezistent la  apă - Fabricat în China - Fibră Runzhou">
            <a:extLst>
              <a:ext uri="{FF2B5EF4-FFF2-40B4-BE49-F238E27FC236}">
                <a16:creationId xmlns:a16="http://schemas.microsoft.com/office/drawing/2014/main" id="{7D60C143-43D5-3C66-5F94-FA4086FC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5" y="4158300"/>
            <a:ext cx="2699700" cy="269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5A2D7-4283-42D2-CDDF-43E583DCCB3F}"/>
              </a:ext>
            </a:extLst>
          </p:cNvPr>
          <p:cNvSpPr txBox="1"/>
          <p:nvPr/>
        </p:nvSpPr>
        <p:spPr>
          <a:xfrm>
            <a:off x="2164875" y="3671855"/>
            <a:ext cx="2223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Cablu</a:t>
            </a:r>
            <a:r>
              <a:rPr lang="en-US" sz="3000" dirty="0"/>
              <a:t> coaxial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B18D8-B74F-0DD6-FACD-82E2E66ECDBA}"/>
              </a:ext>
            </a:extLst>
          </p:cNvPr>
          <p:cNvSpPr txBox="1"/>
          <p:nvPr/>
        </p:nvSpPr>
        <p:spPr>
          <a:xfrm>
            <a:off x="5491531" y="3604302"/>
            <a:ext cx="2454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Cablu</a:t>
            </a:r>
            <a:r>
              <a:rPr lang="en-US" sz="3000" dirty="0"/>
              <a:t> </a:t>
            </a:r>
            <a:r>
              <a:rPr lang="en-US" sz="3000" dirty="0" err="1"/>
              <a:t>torsadat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87A60-ACFE-D469-FE1E-76573BE46ADF}"/>
              </a:ext>
            </a:extLst>
          </p:cNvPr>
          <p:cNvSpPr txBox="1"/>
          <p:nvPr/>
        </p:nvSpPr>
        <p:spPr>
          <a:xfrm>
            <a:off x="9768122" y="3604302"/>
            <a:ext cx="2012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Fibră</a:t>
            </a:r>
            <a:r>
              <a:rPr lang="en-US" sz="3000" dirty="0"/>
              <a:t> </a:t>
            </a:r>
            <a:r>
              <a:rPr lang="en-US" sz="3000" dirty="0" err="1"/>
              <a:t>optică</a:t>
            </a:r>
            <a:endParaRPr 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B9D77-5284-5612-DF3E-4B84B999A935}"/>
              </a:ext>
            </a:extLst>
          </p:cNvPr>
          <p:cNvSpPr txBox="1"/>
          <p:nvPr/>
        </p:nvSpPr>
        <p:spPr>
          <a:xfrm>
            <a:off x="2890550" y="2144820"/>
            <a:ext cx="7249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Ethernet </a:t>
            </a:r>
            <a:r>
              <a:rPr lang="en-US" sz="2800" dirty="0" err="1"/>
              <a:t>este</a:t>
            </a:r>
            <a:r>
              <a:rPr lang="en-US" sz="2800" dirty="0"/>
              <a:t> un protocol de </a:t>
            </a:r>
            <a:r>
              <a:rPr lang="en-US" sz="2800" dirty="0" err="1"/>
              <a:t>nivel</a:t>
            </a:r>
            <a:r>
              <a:rPr lang="en-US" sz="2800" dirty="0"/>
              <a:t> 2 care poate </a:t>
            </a:r>
            <a:r>
              <a:rPr lang="en-US" sz="2800" dirty="0" err="1"/>
              <a:t>comunica</a:t>
            </a:r>
            <a:r>
              <a:rPr lang="en-US" sz="2800" dirty="0"/>
              <a:t> </a:t>
            </a:r>
            <a:r>
              <a:rPr lang="en-US" sz="2800" dirty="0" err="1"/>
              <a:t>peste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tipuri</a:t>
            </a:r>
            <a:r>
              <a:rPr lang="en-US" sz="2800" dirty="0"/>
              <a:t> de </a:t>
            </a:r>
            <a:r>
              <a:rPr lang="en-US" sz="2800" dirty="0" err="1"/>
              <a:t>medii</a:t>
            </a:r>
            <a:r>
              <a:rPr lang="en-US" sz="2800" dirty="0"/>
              <a:t> </a:t>
            </a:r>
            <a:r>
              <a:rPr lang="en-US" sz="2800" dirty="0" err="1"/>
              <a:t>fizice</a:t>
            </a:r>
            <a:r>
              <a:rPr lang="en-US" sz="2800" dirty="0"/>
              <a:t>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B57240-7C99-E0AA-8217-3330D3940D92}"/>
              </a:ext>
            </a:extLst>
          </p:cNvPr>
          <p:cNvCxnSpPr>
            <a:stCxn id="16" idx="2"/>
            <a:endCxn id="13" idx="0"/>
          </p:cNvCxnSpPr>
          <p:nvPr/>
        </p:nvCxnSpPr>
        <p:spPr>
          <a:xfrm flipH="1">
            <a:off x="3276526" y="3098927"/>
            <a:ext cx="3238574" cy="57292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CA137F-8B41-E96C-9585-DA635967D3A0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6515100" y="3098927"/>
            <a:ext cx="203915" cy="5053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EF549E-EFFD-88E5-B2A8-728B24A48821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6515100" y="3098927"/>
            <a:ext cx="4259099" cy="5053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7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Adresarea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905000"/>
            <a:ext cx="11988801" cy="4185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Ethernet </a:t>
            </a:r>
            <a:r>
              <a:rPr lang="en-US" sz="2800" dirty="0" err="1"/>
              <a:t>foloseste</a:t>
            </a:r>
            <a:r>
              <a:rPr lang="en-US" sz="2800" dirty="0"/>
              <a:t> </a:t>
            </a:r>
            <a:r>
              <a:rPr lang="en-US" sz="2800" dirty="0" err="1"/>
              <a:t>adrese</a:t>
            </a:r>
            <a:r>
              <a:rPr lang="en-US" sz="2800" dirty="0"/>
              <a:t> pentru a </a:t>
            </a:r>
            <a:r>
              <a:rPr lang="en-US" sz="2800" dirty="0" err="1"/>
              <a:t>identifica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mod </a:t>
            </a:r>
            <a:r>
              <a:rPr lang="en-US" sz="2800" dirty="0" err="1"/>
              <a:t>unic</a:t>
            </a:r>
            <a:r>
              <a:rPr lang="en-US" sz="2800" dirty="0"/>
              <a:t> o </a:t>
            </a:r>
            <a:r>
              <a:rPr lang="en-US" sz="2800" dirty="0" err="1"/>
              <a:t>interfaţă</a:t>
            </a:r>
            <a:r>
              <a:rPr lang="en-US" sz="2800" dirty="0"/>
              <a:t> de </a:t>
            </a:r>
            <a:r>
              <a:rPr lang="en-US" sz="2800" dirty="0" err="1"/>
              <a:t>rețea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Adresele</a:t>
            </a:r>
            <a:r>
              <a:rPr lang="en-US" sz="2800" dirty="0"/>
              <a:t> se </a:t>
            </a:r>
            <a:r>
              <a:rPr lang="en-US" sz="2800" dirty="0" err="1"/>
              <a:t>numesc</a:t>
            </a:r>
            <a:r>
              <a:rPr lang="en-US" sz="2800" dirty="0"/>
              <a:t> </a:t>
            </a:r>
            <a:r>
              <a:rPr lang="en-US" sz="2800" dirty="0" err="1"/>
              <a:t>adrese</a:t>
            </a:r>
            <a:r>
              <a:rPr lang="en-US" sz="2800" dirty="0"/>
              <a:t> MAC;</a:t>
            </a:r>
          </a:p>
          <a:p>
            <a:pPr marL="285750" indent="-285750"/>
            <a:r>
              <a:rPr lang="en-US" sz="2800" dirty="0" err="1"/>
              <a:t>Adresele</a:t>
            </a:r>
            <a:r>
              <a:rPr lang="en-US" sz="2800" dirty="0"/>
              <a:t> MAC:</a:t>
            </a:r>
          </a:p>
          <a:p>
            <a:pPr marL="742950" lvl="1" indent="-285750"/>
            <a:r>
              <a:rPr lang="en-US" sz="2600" dirty="0"/>
              <a:t>Sunt locale LAN-</a:t>
            </a:r>
            <a:r>
              <a:rPr lang="en-US" sz="2600" dirty="0" err="1"/>
              <a:t>ului</a:t>
            </a:r>
            <a:r>
              <a:rPr lang="en-US" sz="2600" dirty="0"/>
              <a:t> din care face </a:t>
            </a:r>
            <a:r>
              <a:rPr lang="en-US" sz="2600" dirty="0" err="1"/>
              <a:t>parte</a:t>
            </a:r>
            <a:r>
              <a:rPr lang="en-US" sz="2600" dirty="0"/>
              <a:t> </a:t>
            </a:r>
            <a:r>
              <a:rPr lang="en-US" sz="2600" dirty="0" err="1"/>
              <a:t>interfaţa</a:t>
            </a:r>
            <a:r>
              <a:rPr lang="en-US" sz="2600" dirty="0"/>
              <a:t> (local scope);</a:t>
            </a:r>
          </a:p>
          <a:p>
            <a:pPr marL="742950" lvl="1" indent="-285750"/>
            <a:r>
              <a:rPr lang="en-US" sz="2600" dirty="0" err="1"/>
              <a:t>Folosesc</a:t>
            </a:r>
            <a:r>
              <a:rPr lang="en-US" sz="2600" dirty="0"/>
              <a:t> o </a:t>
            </a:r>
            <a:r>
              <a:rPr lang="en-US" sz="2600" dirty="0" err="1"/>
              <a:t>schemă</a:t>
            </a:r>
            <a:r>
              <a:rPr lang="en-US" sz="2600" dirty="0"/>
              <a:t> de </a:t>
            </a:r>
            <a:r>
              <a:rPr lang="en-US" sz="2600" dirty="0" err="1"/>
              <a:t>adresare</a:t>
            </a:r>
            <a:r>
              <a:rPr lang="en-US" sz="2600" dirty="0"/>
              <a:t> </a:t>
            </a:r>
            <a:r>
              <a:rPr lang="en-US" sz="2600" dirty="0" err="1"/>
              <a:t>plată</a:t>
            </a:r>
            <a:r>
              <a:rPr lang="en-US" sz="2600" dirty="0"/>
              <a:t> (nu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ierarhii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);</a:t>
            </a:r>
          </a:p>
          <a:p>
            <a:pPr marL="742950" lvl="1" indent="-285750"/>
            <a:r>
              <a:rPr lang="en-US" sz="2600" dirty="0"/>
              <a:t>Sunt </a:t>
            </a:r>
            <a:r>
              <a:rPr lang="en-US" sz="2600" dirty="0" err="1"/>
              <a:t>scrise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ROM-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plăcii</a:t>
            </a:r>
            <a:r>
              <a:rPr lang="en-US" sz="2600" dirty="0"/>
              <a:t> de </a:t>
            </a:r>
            <a:r>
              <a:rPr lang="en-US" sz="2600" dirty="0" err="1"/>
              <a:t>reţea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încărcate</a:t>
            </a:r>
            <a:r>
              <a:rPr lang="en-US" sz="2600" dirty="0"/>
              <a:t> la </a:t>
            </a:r>
            <a:r>
              <a:rPr lang="en-US" sz="2600" dirty="0" err="1"/>
              <a:t>iniţializarea</a:t>
            </a:r>
            <a:r>
              <a:rPr lang="en-US" sz="2600" dirty="0"/>
              <a:t> </a:t>
            </a:r>
            <a:r>
              <a:rPr lang="en-US" sz="2600" dirty="0" err="1"/>
              <a:t>interfeţei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Sistemul</a:t>
            </a:r>
            <a:r>
              <a:rPr lang="en-US" sz="2600" dirty="0"/>
              <a:t> de </a:t>
            </a:r>
            <a:r>
              <a:rPr lang="en-US" sz="2600" dirty="0" err="1"/>
              <a:t>operare</a:t>
            </a:r>
            <a:r>
              <a:rPr lang="en-US" sz="2600" dirty="0"/>
              <a:t> poate fi </a:t>
            </a:r>
            <a:r>
              <a:rPr lang="en-US" sz="2600" dirty="0" err="1"/>
              <a:t>configurat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folosească</a:t>
            </a:r>
            <a:r>
              <a:rPr lang="en-US" sz="2600" dirty="0"/>
              <a:t> o </a:t>
            </a:r>
            <a:r>
              <a:rPr lang="en-US" sz="2600" dirty="0" err="1"/>
              <a:t>altă</a:t>
            </a:r>
            <a:r>
              <a:rPr lang="en-US" sz="2600" dirty="0"/>
              <a:t> </a:t>
            </a:r>
            <a:r>
              <a:rPr lang="en-US" sz="2600" dirty="0" err="1"/>
              <a:t>adresă</a:t>
            </a:r>
            <a:r>
              <a:rPr lang="en-US" sz="2600" dirty="0"/>
              <a:t> MAC pentru o </a:t>
            </a:r>
            <a:r>
              <a:rPr lang="en-US" sz="2600" dirty="0" err="1"/>
              <a:t>interfaţă</a:t>
            </a:r>
            <a:r>
              <a:rPr lang="en-US" sz="2600" dirty="0"/>
              <a:t>, </a:t>
            </a:r>
            <a:r>
              <a:rPr lang="en-US" sz="2600" dirty="0" err="1"/>
              <a:t>însă</a:t>
            </a:r>
            <a:r>
              <a:rPr lang="en-US" sz="2600" dirty="0"/>
              <a:t> </a:t>
            </a:r>
            <a:r>
              <a:rPr lang="en-US" sz="2600" dirty="0" err="1"/>
              <a:t>cea</a:t>
            </a:r>
            <a:r>
              <a:rPr lang="en-US" sz="2600" dirty="0"/>
              <a:t> din ROM nu poate fi </a:t>
            </a:r>
            <a:r>
              <a:rPr lang="en-US" sz="2600" dirty="0" err="1"/>
              <a:t>modificată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977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adresei</a:t>
            </a:r>
            <a:r>
              <a:rPr lang="en-US" dirty="0"/>
              <a:t> MAC</a:t>
            </a:r>
          </a:p>
        </p:txBody>
      </p:sp>
      <p:pic>
        <p:nvPicPr>
          <p:cNvPr id="4" name="Screenshot 2020-12-19 at 12.20.39.png" descr="Screenshot 2020-12-19 at 12.20.39.png">
            <a:extLst>
              <a:ext uri="{FF2B5EF4-FFF2-40B4-BE49-F238E27FC236}">
                <a16:creationId xmlns:a16="http://schemas.microsoft.com/office/drawing/2014/main" id="{9147B5C7-FDA8-6D33-C911-FF7956B4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7" y="2456943"/>
            <a:ext cx="10819285" cy="31658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72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adrese</a:t>
            </a:r>
            <a:r>
              <a:rPr lang="en-US" dirty="0"/>
              <a:t>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905000"/>
            <a:ext cx="11988801" cy="477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err="1"/>
              <a:t>Există</a:t>
            </a:r>
            <a:r>
              <a:rPr lang="en-US" sz="3000" dirty="0"/>
              <a:t> </a:t>
            </a:r>
            <a:r>
              <a:rPr lang="en-US" sz="3000" dirty="0" err="1"/>
              <a:t>trei</a:t>
            </a:r>
            <a:r>
              <a:rPr lang="en-US" sz="3000" dirty="0"/>
              <a:t> </a:t>
            </a:r>
            <a:r>
              <a:rPr lang="en-US" sz="3000" dirty="0" err="1"/>
              <a:t>tipuri</a:t>
            </a:r>
            <a:r>
              <a:rPr lang="en-US" sz="3000" dirty="0"/>
              <a:t> de </a:t>
            </a:r>
            <a:r>
              <a:rPr lang="en-US" sz="3000" dirty="0" err="1"/>
              <a:t>adrese</a:t>
            </a:r>
            <a:r>
              <a:rPr lang="en-US" sz="3000" dirty="0"/>
              <a:t> MAC:</a:t>
            </a:r>
          </a:p>
          <a:p>
            <a:pPr marL="742950" lvl="1" indent="-285750"/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b="1" dirty="0"/>
              <a:t>unicast</a:t>
            </a:r>
            <a:r>
              <a:rPr lang="en-US" sz="2800" dirty="0"/>
              <a:t>:</a:t>
            </a:r>
          </a:p>
          <a:p>
            <a:pPr marL="1200150" lvl="2" indent="-285750"/>
            <a:r>
              <a:rPr lang="en-US" sz="2600" dirty="0" err="1"/>
              <a:t>Identifică</a:t>
            </a:r>
            <a:r>
              <a:rPr lang="en-US" sz="2600" dirty="0"/>
              <a:t> un </a:t>
            </a:r>
            <a:r>
              <a:rPr lang="en-US" sz="2600" dirty="0" err="1"/>
              <a:t>singur</a:t>
            </a:r>
            <a:r>
              <a:rPr lang="en-US" sz="2600" dirty="0"/>
              <a:t> </a:t>
            </a:r>
            <a:r>
              <a:rPr lang="en-US" sz="2600" dirty="0" err="1"/>
              <a:t>destinatar</a:t>
            </a:r>
            <a:r>
              <a:rPr lang="en-US" sz="2600" dirty="0"/>
              <a:t>:</a:t>
            </a:r>
          </a:p>
          <a:p>
            <a:pPr marL="1657350" lvl="3" indent="-285750"/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00.10.A7.22.FE.63</a:t>
            </a:r>
          </a:p>
          <a:p>
            <a:pPr marL="742950" lvl="1" indent="-285750"/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b="1" dirty="0"/>
              <a:t>broadcast</a:t>
            </a:r>
            <a:r>
              <a:rPr lang="en-US" sz="2800" dirty="0"/>
              <a:t>:</a:t>
            </a:r>
          </a:p>
          <a:p>
            <a:pPr marL="1200150" lvl="2" indent="-285750"/>
            <a:r>
              <a:rPr lang="en-US" sz="2600" dirty="0" err="1"/>
              <a:t>Folosită</a:t>
            </a:r>
            <a:r>
              <a:rPr lang="en-US" sz="2600" dirty="0"/>
              <a:t> pentru a </a:t>
            </a:r>
            <a:r>
              <a:rPr lang="en-US" sz="2600" dirty="0" err="1"/>
              <a:t>identifica</a:t>
            </a:r>
            <a:r>
              <a:rPr lang="en-US" sz="2600" dirty="0"/>
              <a:t> </a:t>
            </a:r>
            <a:r>
              <a:rPr lang="en-US" sz="2600" dirty="0" err="1"/>
              <a:t>toate</a:t>
            </a:r>
            <a:r>
              <a:rPr lang="en-US" sz="2600" dirty="0"/>
              <a:t> </a:t>
            </a:r>
            <a:r>
              <a:rPr lang="en-US" sz="2600" dirty="0" err="1"/>
              <a:t>calculatoarele</a:t>
            </a:r>
            <a:r>
              <a:rPr lang="en-US" sz="2600" dirty="0"/>
              <a:t> din </a:t>
            </a:r>
            <a:r>
              <a:rPr lang="en-US" sz="2600" dirty="0" err="1"/>
              <a:t>rețea</a:t>
            </a:r>
            <a:r>
              <a:rPr lang="en-US" sz="2600" dirty="0"/>
              <a:t>:</a:t>
            </a:r>
          </a:p>
          <a:p>
            <a:pPr marL="1657350" lvl="3" indent="-285750"/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FF.FF.FF.FF.FF.FF</a:t>
            </a:r>
          </a:p>
          <a:p>
            <a:pPr marL="742950" lvl="1" indent="-285750"/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b="1" dirty="0"/>
              <a:t>multicast</a:t>
            </a:r>
            <a:r>
              <a:rPr lang="en-US" sz="2800" dirty="0"/>
              <a:t>:</a:t>
            </a:r>
          </a:p>
          <a:p>
            <a:pPr marL="1200150" lvl="2" indent="-285750"/>
            <a:r>
              <a:rPr lang="en-US" sz="2600" dirty="0" err="1"/>
              <a:t>Folosită</a:t>
            </a:r>
            <a:r>
              <a:rPr lang="en-US" sz="2600" dirty="0"/>
              <a:t> pentru a </a:t>
            </a:r>
            <a:r>
              <a:rPr lang="en-US" sz="2600" dirty="0" err="1"/>
              <a:t>identifica</a:t>
            </a:r>
            <a:r>
              <a:rPr lang="en-US" sz="2600" dirty="0"/>
              <a:t> un </a:t>
            </a:r>
            <a:r>
              <a:rPr lang="en-US" sz="2600" dirty="0" err="1"/>
              <a:t>grup</a:t>
            </a:r>
            <a:r>
              <a:rPr lang="en-US" sz="2600" dirty="0"/>
              <a:t> de </a:t>
            </a:r>
            <a:r>
              <a:rPr lang="en-US" sz="2600" dirty="0" err="1"/>
              <a:t>calculatoare</a:t>
            </a:r>
            <a:r>
              <a:rPr lang="en-US" sz="2600" dirty="0"/>
              <a:t>, </a:t>
            </a:r>
            <a:r>
              <a:rPr lang="en-US" sz="2600" dirty="0" err="1"/>
              <a:t>identificată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faptul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primul</a:t>
            </a:r>
            <a:r>
              <a:rPr lang="en-US" sz="2600" dirty="0"/>
              <a:t> octet e impar:</a:t>
            </a:r>
          </a:p>
          <a:p>
            <a:pPr marL="1657350" lvl="3" indent="-285750"/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01.00.5E.00.A1.11</a:t>
            </a:r>
          </a:p>
        </p:txBody>
      </p:sp>
    </p:spTree>
    <p:extLst>
      <p:ext uri="{BB962C8B-B14F-4D97-AF65-F5344CB8AC3E}">
        <p14:creationId xmlns:p14="http://schemas.microsoft.com/office/powerpoint/2010/main" val="256348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Cadrul</a:t>
            </a:r>
            <a:r>
              <a:rPr lang="en-US" dirty="0"/>
              <a:t>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739900"/>
            <a:ext cx="11988801" cy="4940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Structura</a:t>
            </a:r>
            <a:r>
              <a:rPr lang="en-US" sz="2600" dirty="0"/>
              <a:t> </a:t>
            </a:r>
            <a:r>
              <a:rPr lang="en-US" sz="2600" dirty="0" err="1"/>
              <a:t>cadrului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aproape</a:t>
            </a:r>
            <a:r>
              <a:rPr lang="en-US" sz="2600" dirty="0"/>
              <a:t> </a:t>
            </a:r>
            <a:r>
              <a:rPr lang="en-US" sz="2600" dirty="0" err="1"/>
              <a:t>identică</a:t>
            </a:r>
            <a:r>
              <a:rPr lang="en-US" sz="2600" dirty="0"/>
              <a:t> pentru </a:t>
            </a:r>
            <a:r>
              <a:rPr lang="en-US" sz="2600" dirty="0" err="1"/>
              <a:t>toate</a:t>
            </a:r>
            <a:r>
              <a:rPr lang="en-US" sz="2600" dirty="0"/>
              <a:t> </a:t>
            </a:r>
            <a:r>
              <a:rPr lang="en-US" sz="2600" dirty="0" err="1"/>
              <a:t>implementările</a:t>
            </a:r>
            <a:r>
              <a:rPr lang="en-US" sz="2600" dirty="0"/>
              <a:t> Ethernet (de la 10Mbps la 10Gbps);</a:t>
            </a:r>
          </a:p>
          <a:p>
            <a:r>
              <a:rPr lang="en-US" sz="2600" dirty="0" err="1"/>
              <a:t>Cadrul</a:t>
            </a:r>
            <a:r>
              <a:rPr lang="en-US" sz="2600" dirty="0"/>
              <a:t> pentru </a:t>
            </a:r>
            <a:r>
              <a:rPr lang="en-US" sz="2600" dirty="0" err="1"/>
              <a:t>versiunea</a:t>
            </a:r>
            <a:br>
              <a:rPr lang="en-US" sz="2600" dirty="0"/>
            </a:br>
            <a:r>
              <a:rPr lang="en-US" sz="2600" dirty="0"/>
              <a:t>Ethernet IEEE 802.3 are</a:t>
            </a:r>
            <a:br>
              <a:rPr lang="en-US" sz="2600" dirty="0"/>
            </a:br>
            <a:r>
              <a:rPr lang="en-US" sz="2600" dirty="0" err="1"/>
              <a:t>următoarele</a:t>
            </a:r>
            <a:r>
              <a:rPr lang="en-US" sz="2600" dirty="0"/>
              <a:t> </a:t>
            </a:r>
            <a:r>
              <a:rPr lang="en-US" sz="2600" dirty="0" err="1"/>
              <a:t>câmpuri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Primii</a:t>
            </a:r>
            <a:r>
              <a:rPr lang="en-US" sz="2400" dirty="0"/>
              <a:t> 8 </a:t>
            </a:r>
            <a:r>
              <a:rPr lang="en-US" sz="2400" dirty="0" err="1"/>
              <a:t>octeţi</a:t>
            </a:r>
            <a:r>
              <a:rPr lang="en-US" sz="2400" dirty="0"/>
              <a:t> sunt </a:t>
            </a:r>
            <a:r>
              <a:rPr lang="en-US" sz="2400" dirty="0" err="1"/>
              <a:t>folosiţi</a:t>
            </a:r>
            <a:r>
              <a:rPr lang="en-US" sz="2400" dirty="0"/>
              <a:t> pentru </a:t>
            </a:r>
            <a:r>
              <a:rPr lang="en-US" sz="2400" dirty="0" err="1"/>
              <a:t>sincronizare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nu </a:t>
            </a:r>
            <a:r>
              <a:rPr lang="en-US" sz="2400" dirty="0" err="1"/>
              <a:t>vor</a:t>
            </a:r>
            <a:r>
              <a:rPr lang="en-US" sz="2400" dirty="0"/>
              <a:t> fi  </a:t>
            </a:r>
            <a:r>
              <a:rPr lang="en-US" sz="2400" dirty="0" err="1"/>
              <a:t>socotiţi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calculul</a:t>
            </a:r>
            <a:r>
              <a:rPr lang="en-US" sz="2400" dirty="0"/>
              <a:t> </a:t>
            </a:r>
            <a:r>
              <a:rPr lang="en-US" sz="2400" dirty="0" err="1"/>
              <a:t>dimensiunii</a:t>
            </a:r>
            <a:r>
              <a:rPr lang="en-US" sz="2400" dirty="0"/>
              <a:t> </a:t>
            </a:r>
            <a:r>
              <a:rPr lang="en-US" sz="2400" dirty="0" err="1"/>
              <a:t>cadrului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Câmpul</a:t>
            </a:r>
            <a:r>
              <a:rPr lang="en-US" sz="2400" dirty="0"/>
              <a:t> </a:t>
            </a:r>
            <a:r>
              <a:rPr lang="en-US" sz="2400" dirty="0" err="1"/>
              <a:t>preambul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format din 7 </a:t>
            </a:r>
            <a:r>
              <a:rPr lang="en-US" sz="2400" dirty="0" err="1"/>
              <a:t>octeţi</a:t>
            </a:r>
            <a:r>
              <a:rPr lang="en-US" sz="2400" dirty="0"/>
              <a:t> 10101010, </a:t>
            </a:r>
            <a:r>
              <a:rPr lang="en-US" sz="2400" dirty="0" err="1"/>
              <a:t>iar</a:t>
            </a:r>
            <a:r>
              <a:rPr lang="en-US" sz="2400" dirty="0"/>
              <a:t> </a:t>
            </a:r>
            <a:r>
              <a:rPr lang="en-US" sz="2400" dirty="0" err="1"/>
              <a:t>octetul</a:t>
            </a:r>
            <a:r>
              <a:rPr lang="en-US" sz="2400" dirty="0"/>
              <a:t> de start </a:t>
            </a:r>
            <a:r>
              <a:rPr lang="en-US" sz="2400" dirty="0" err="1"/>
              <a:t>cadru</a:t>
            </a:r>
            <a:r>
              <a:rPr lang="en-US" sz="2400" dirty="0"/>
              <a:t> are </a:t>
            </a:r>
            <a:r>
              <a:rPr lang="en-US" sz="2400" dirty="0" err="1"/>
              <a:t>valoarea</a:t>
            </a:r>
            <a:r>
              <a:rPr lang="en-US" sz="2400" dirty="0"/>
              <a:t> 10101011;</a:t>
            </a:r>
          </a:p>
          <a:p>
            <a:pPr lvl="1"/>
            <a:r>
              <a:rPr lang="en-US" sz="2400" dirty="0" err="1"/>
              <a:t>Câmpul</a:t>
            </a:r>
            <a:r>
              <a:rPr lang="en-US" sz="2400" dirty="0"/>
              <a:t> tip / </a:t>
            </a:r>
            <a:r>
              <a:rPr lang="en-US" sz="2400" dirty="0" err="1"/>
              <a:t>lungime</a:t>
            </a:r>
            <a:r>
              <a:rPr lang="en-US" sz="2400" dirty="0"/>
              <a:t> are </a:t>
            </a:r>
            <a:r>
              <a:rPr lang="en-US" sz="2400" dirty="0" err="1"/>
              <a:t>următoarea</a:t>
            </a:r>
            <a:r>
              <a:rPr lang="en-US" sz="2400" dirty="0"/>
              <a:t> </a:t>
            </a:r>
            <a:r>
              <a:rPr lang="en-US" sz="2400" dirty="0" err="1"/>
              <a:t>semnificaţie</a:t>
            </a:r>
            <a:r>
              <a:rPr lang="en-US" sz="2400" dirty="0"/>
              <a:t>:</a:t>
            </a:r>
          </a:p>
          <a:p>
            <a:pPr lvl="2"/>
            <a:r>
              <a:rPr lang="en-US" sz="2200" dirty="0"/>
              <a:t>Sub Ox0600 – </a:t>
            </a:r>
            <a:r>
              <a:rPr lang="en-US" sz="2200" dirty="0" err="1"/>
              <a:t>câmpul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interpretat</a:t>
            </a:r>
            <a:r>
              <a:rPr lang="en-US" sz="2200" dirty="0"/>
              <a:t> ca </a:t>
            </a:r>
            <a:r>
              <a:rPr lang="en-US" sz="2200" dirty="0" err="1"/>
              <a:t>lungime</a:t>
            </a:r>
            <a:r>
              <a:rPr lang="en-US" sz="2200" dirty="0"/>
              <a:t>;</a:t>
            </a:r>
          </a:p>
          <a:p>
            <a:pPr lvl="2"/>
            <a:r>
              <a:rPr lang="en-US" sz="2200" dirty="0" err="1"/>
              <a:t>Peste</a:t>
            </a:r>
            <a:r>
              <a:rPr lang="en-US" sz="2200" dirty="0"/>
              <a:t> Ox0800 – </a:t>
            </a:r>
            <a:r>
              <a:rPr lang="en-US" sz="2200" dirty="0" err="1"/>
              <a:t>câmpul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interpretat</a:t>
            </a:r>
            <a:r>
              <a:rPr lang="en-US" sz="2200" dirty="0"/>
              <a:t> ca </a:t>
            </a:r>
            <a:r>
              <a:rPr lang="en-US" sz="2200" dirty="0" err="1"/>
              <a:t>tipul</a:t>
            </a:r>
            <a:r>
              <a:rPr lang="en-US" sz="2200" dirty="0"/>
              <a:t> </a:t>
            </a:r>
            <a:r>
              <a:rPr lang="en-US" sz="2200" dirty="0" err="1"/>
              <a:t>protocolului</a:t>
            </a:r>
            <a:r>
              <a:rPr lang="en-US" sz="2200" dirty="0"/>
              <a:t> de </a:t>
            </a:r>
            <a:r>
              <a:rPr lang="en-US" sz="2200" dirty="0" err="1"/>
              <a:t>nivel</a:t>
            </a:r>
            <a:r>
              <a:rPr lang="en-US" sz="2200" dirty="0"/>
              <a:t> 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1AF40-3381-FCD8-5BD8-FD76A56F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2" y="2253540"/>
            <a:ext cx="7327899" cy="14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Caracteristici</a:t>
            </a:r>
            <a:r>
              <a:rPr lang="en-US" dirty="0"/>
              <a:t> ale</a:t>
            </a:r>
            <a:br>
              <a:rPr lang="en-US" dirty="0"/>
            </a:br>
            <a:r>
              <a:rPr lang="en-US" dirty="0" err="1"/>
              <a:t>rețelelor</a:t>
            </a:r>
            <a:r>
              <a:rPr lang="en-US" dirty="0"/>
              <a:t>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790700"/>
            <a:ext cx="11988801" cy="5051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Bit Time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timpul</a:t>
            </a:r>
            <a:r>
              <a:rPr lang="en-US" sz="2400" dirty="0"/>
              <a:t> </a:t>
            </a:r>
            <a:r>
              <a:rPr lang="en-US" sz="2400" dirty="0" err="1"/>
              <a:t>necesar</a:t>
            </a:r>
            <a:r>
              <a:rPr lang="en-US" sz="2400" dirty="0"/>
              <a:t> </a:t>
            </a:r>
            <a:r>
              <a:rPr lang="en-US" sz="2400" dirty="0" err="1"/>
              <a:t>transmiterii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singur</a:t>
            </a:r>
            <a:r>
              <a:rPr lang="en-US" sz="2400" dirty="0"/>
              <a:t> bit:</a:t>
            </a:r>
          </a:p>
          <a:p>
            <a:pPr lvl="1"/>
            <a:r>
              <a:rPr lang="en-US" sz="2200" dirty="0" err="1"/>
              <a:t>Într</a:t>
            </a:r>
            <a:r>
              <a:rPr lang="en-US" sz="2200" dirty="0"/>
              <a:t>-o </a:t>
            </a:r>
            <a:r>
              <a:rPr lang="en-US" sz="2200" dirty="0" err="1"/>
              <a:t>reţea</a:t>
            </a:r>
            <a:r>
              <a:rPr lang="en-US" sz="2200" dirty="0"/>
              <a:t> Ethernet de 10Mbps, pentru </a:t>
            </a:r>
            <a:r>
              <a:rPr lang="en-US" sz="2200" dirty="0" err="1"/>
              <a:t>trimiterea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bit sunt </a:t>
            </a:r>
            <a:r>
              <a:rPr lang="en-US" sz="2200" dirty="0" err="1"/>
              <a:t>necesare</a:t>
            </a:r>
            <a:r>
              <a:rPr lang="en-US" sz="2200" dirty="0"/>
              <a:t> 10Ons;</a:t>
            </a:r>
          </a:p>
          <a:p>
            <a:pPr lvl="1"/>
            <a:r>
              <a:rPr lang="en-US" sz="2200" dirty="0"/>
              <a:t>Pentru 100Mbps, bit time-</a:t>
            </a:r>
            <a:r>
              <a:rPr lang="en-US" sz="2200" dirty="0" err="1"/>
              <a:t>ul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de 10ns;</a:t>
            </a:r>
          </a:p>
          <a:p>
            <a:pPr lvl="1"/>
            <a:r>
              <a:rPr lang="en-US" sz="2200" dirty="0"/>
              <a:t>La 1000 Mbps bit time-</a:t>
            </a:r>
            <a:r>
              <a:rPr lang="en-US" sz="2200" dirty="0" err="1"/>
              <a:t>ul</a:t>
            </a:r>
            <a:r>
              <a:rPr lang="en-US" sz="2200" dirty="0"/>
              <a:t> </a:t>
            </a:r>
            <a:r>
              <a:rPr lang="en-US" sz="2200" dirty="0" err="1"/>
              <a:t>ajunge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fie 1ns.</a:t>
            </a:r>
          </a:p>
          <a:p>
            <a:r>
              <a:rPr lang="en-US" sz="2400" b="1" dirty="0"/>
              <a:t>Slot Time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timpul</a:t>
            </a:r>
            <a:r>
              <a:rPr lang="en-US" sz="2400" dirty="0"/>
              <a:t> </a:t>
            </a:r>
            <a:r>
              <a:rPr lang="en-US" sz="2400" dirty="0" err="1"/>
              <a:t>necesar</a:t>
            </a:r>
            <a:r>
              <a:rPr lang="en-US" sz="2400" dirty="0"/>
              <a:t> </a:t>
            </a:r>
            <a:r>
              <a:rPr lang="en-US" sz="2400" dirty="0" err="1"/>
              <a:t>semnalului</a:t>
            </a:r>
            <a:r>
              <a:rPr lang="en-US" sz="2400" dirty="0"/>
              <a:t> pentru a </a:t>
            </a:r>
            <a:r>
              <a:rPr lang="en-US" sz="2400" dirty="0" err="1"/>
              <a:t>parcurge</a:t>
            </a:r>
            <a:r>
              <a:rPr lang="en-US" sz="2400" dirty="0"/>
              <a:t> </a:t>
            </a:r>
            <a:r>
              <a:rPr lang="en-US" sz="2400" dirty="0" err="1"/>
              <a:t>cel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lung segment de </a:t>
            </a:r>
            <a:r>
              <a:rPr lang="en-US" sz="2400" dirty="0" err="1"/>
              <a:t>reţea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Pentru 10Mbps </a:t>
            </a:r>
            <a:r>
              <a:rPr lang="en-US" sz="2200" dirty="0" err="1"/>
              <a:t>şi</a:t>
            </a:r>
            <a:r>
              <a:rPr lang="en-US" sz="2200" dirty="0"/>
              <a:t> 100Mbps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de </a:t>
            </a:r>
            <a:r>
              <a:rPr lang="en-US" sz="2200" b="1" dirty="0"/>
              <a:t>512 * Bit Time</a:t>
            </a:r>
            <a:r>
              <a:rPr lang="en-US" sz="2200" dirty="0"/>
              <a:t> (=64 de </a:t>
            </a:r>
            <a:r>
              <a:rPr lang="en-US" sz="2200" dirty="0" err="1"/>
              <a:t>octeţi</a:t>
            </a:r>
            <a:r>
              <a:rPr lang="en-US" sz="2200" dirty="0"/>
              <a:t>);</a:t>
            </a:r>
          </a:p>
          <a:p>
            <a:pPr lvl="1"/>
            <a:r>
              <a:rPr lang="en-US" sz="2200" dirty="0"/>
              <a:t>Pentru 1000MBps </a:t>
            </a:r>
            <a:r>
              <a:rPr lang="en-US" sz="2200" dirty="0" err="1"/>
              <a:t>este</a:t>
            </a:r>
            <a:r>
              <a:rPr lang="en-US" sz="2200" dirty="0"/>
              <a:t> de </a:t>
            </a:r>
            <a:r>
              <a:rPr lang="en-US" sz="2200" b="1" dirty="0"/>
              <a:t>4096 * Bit Time</a:t>
            </a:r>
            <a:r>
              <a:rPr lang="en-US" sz="2200" dirty="0"/>
              <a:t> (=512 </a:t>
            </a:r>
            <a:r>
              <a:rPr lang="en-US" sz="2200" dirty="0" err="1"/>
              <a:t>octeţi</a:t>
            </a:r>
            <a:r>
              <a:rPr lang="en-US" sz="2200" dirty="0"/>
              <a:t>);</a:t>
            </a:r>
          </a:p>
          <a:p>
            <a:pPr lvl="1"/>
            <a:r>
              <a:rPr lang="en-US" sz="2200" dirty="0"/>
              <a:t>Pentru </a:t>
            </a:r>
            <a:r>
              <a:rPr lang="en-US" sz="2200" dirty="0" err="1"/>
              <a:t>toate</a:t>
            </a:r>
            <a:r>
              <a:rPr lang="en-US" sz="2200" dirty="0"/>
              <a:t> </a:t>
            </a:r>
            <a:r>
              <a:rPr lang="en-US" sz="2200" dirty="0" err="1"/>
              <a:t>versiunile</a:t>
            </a:r>
            <a:r>
              <a:rPr lang="en-US" sz="2200" dirty="0"/>
              <a:t> de Ethernet cu </a:t>
            </a:r>
            <a:r>
              <a:rPr lang="en-US" sz="2200" dirty="0" err="1"/>
              <a:t>viteze</a:t>
            </a:r>
            <a:r>
              <a:rPr lang="en-US" sz="2200" dirty="0"/>
              <a:t> de </a:t>
            </a:r>
            <a:r>
              <a:rPr lang="en-US" sz="2200" dirty="0" err="1"/>
              <a:t>transmisie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mici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egale</a:t>
            </a:r>
            <a:r>
              <a:rPr lang="en-US" sz="2200" dirty="0"/>
              <a:t> cu 1000Mbps, o </a:t>
            </a:r>
            <a:r>
              <a:rPr lang="en-US" sz="2200" dirty="0" err="1"/>
              <a:t>transmisie</a:t>
            </a:r>
            <a:r>
              <a:rPr lang="en-US" sz="2200" dirty="0"/>
              <a:t> nu trebuie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dureze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puţin</a:t>
            </a:r>
            <a:r>
              <a:rPr lang="en-US" sz="2200" dirty="0"/>
              <a:t> </a:t>
            </a:r>
            <a:r>
              <a:rPr lang="en-US" sz="2200" dirty="0" err="1"/>
              <a:t>decât</a:t>
            </a:r>
            <a:r>
              <a:rPr lang="en-US" sz="2200" dirty="0"/>
              <a:t> slot time-</a:t>
            </a:r>
            <a:r>
              <a:rPr lang="en-US" sz="2200" dirty="0" err="1"/>
              <a:t>ul</a:t>
            </a:r>
            <a:r>
              <a:rPr lang="en-US" sz="2200" dirty="0"/>
              <a:t>.</a:t>
            </a:r>
          </a:p>
          <a:p>
            <a:r>
              <a:rPr lang="en-US" sz="2400" dirty="0"/>
              <a:t>Interframe spacing </a:t>
            </a:r>
            <a:r>
              <a:rPr lang="en-US" sz="2400" dirty="0" err="1"/>
              <a:t>reprezintă</a:t>
            </a:r>
            <a:r>
              <a:rPr lang="en-US" sz="2400" dirty="0"/>
              <a:t> </a:t>
            </a:r>
            <a:r>
              <a:rPr lang="en-US" sz="2400" dirty="0" err="1"/>
              <a:t>timpul</a:t>
            </a:r>
            <a:r>
              <a:rPr lang="en-US" sz="2400" dirty="0"/>
              <a:t> minim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două</a:t>
            </a:r>
            <a:r>
              <a:rPr lang="en-US" sz="2400" dirty="0"/>
              <a:t> cadre successive:</a:t>
            </a:r>
          </a:p>
          <a:p>
            <a:pPr lvl="1"/>
            <a:r>
              <a:rPr lang="en-US" sz="2200" dirty="0" err="1"/>
              <a:t>Valoarea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de </a:t>
            </a:r>
            <a:r>
              <a:rPr lang="en-US" sz="2200" b="1" dirty="0"/>
              <a:t>96 * Bit Time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Rolul</a:t>
            </a:r>
            <a:r>
              <a:rPr lang="en-US" sz="2200" dirty="0"/>
              <a:t> </a:t>
            </a:r>
            <a:r>
              <a:rPr lang="en-US" sz="2200" dirty="0" err="1"/>
              <a:t>său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permită</a:t>
            </a:r>
            <a:r>
              <a:rPr lang="en-US" sz="2200" dirty="0"/>
              <a:t> </a:t>
            </a:r>
            <a:r>
              <a:rPr lang="en-US" sz="2200" dirty="0" err="1"/>
              <a:t>staţiilor</a:t>
            </a:r>
            <a:r>
              <a:rPr lang="en-US" sz="2200" dirty="0"/>
              <a:t> lente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proceseze</a:t>
            </a:r>
            <a:r>
              <a:rPr lang="en-US" sz="2200" dirty="0"/>
              <a:t> </a:t>
            </a:r>
            <a:r>
              <a:rPr lang="en-US" sz="2200" dirty="0" err="1"/>
              <a:t>cadrul</a:t>
            </a:r>
            <a:r>
              <a:rPr lang="en-US" sz="2200" dirty="0"/>
              <a:t> </a:t>
            </a:r>
            <a:r>
              <a:rPr lang="en-US" sz="2200" dirty="0" err="1"/>
              <a:t>curent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se </a:t>
            </a:r>
            <a:r>
              <a:rPr lang="en-US" sz="2200" dirty="0" err="1"/>
              <a:t>pregătească</a:t>
            </a:r>
            <a:r>
              <a:rPr lang="en-US" sz="2200" dirty="0"/>
              <a:t> pentru </a:t>
            </a:r>
            <a:r>
              <a:rPr lang="en-US" sz="2200" dirty="0" err="1"/>
              <a:t>următorul</a:t>
            </a:r>
            <a:r>
              <a:rPr lang="en-US" sz="2200" dirty="0"/>
              <a:t> </a:t>
            </a:r>
            <a:r>
              <a:rPr lang="en-US" sz="2200" dirty="0" err="1"/>
              <a:t>cadru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18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Mediu</a:t>
            </a:r>
            <a:r>
              <a:rPr lang="en-US" dirty="0"/>
              <a:t> </a:t>
            </a:r>
            <a:r>
              <a:rPr lang="en-US" dirty="0" err="1"/>
              <a:t>partajat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790700"/>
            <a:ext cx="11988801" cy="5051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Ethernet a </a:t>
            </a:r>
            <a:r>
              <a:rPr lang="en-US" sz="2800" dirty="0" err="1"/>
              <a:t>fost</a:t>
            </a:r>
            <a:r>
              <a:rPr lang="en-US" sz="2800" dirty="0"/>
              <a:t> </a:t>
            </a:r>
            <a:r>
              <a:rPr lang="en-US" sz="2800" dirty="0" err="1"/>
              <a:t>proiectat</a:t>
            </a:r>
            <a:r>
              <a:rPr lang="en-US" sz="2800" dirty="0"/>
              <a:t> ca un protocol </a:t>
            </a:r>
            <a:r>
              <a:rPr lang="en-US" sz="2800" dirty="0" err="1"/>
              <a:t>peste</a:t>
            </a:r>
            <a:r>
              <a:rPr lang="en-US" sz="2800" dirty="0"/>
              <a:t> </a:t>
            </a:r>
            <a:r>
              <a:rPr lang="en-US" sz="2800" dirty="0" err="1"/>
              <a:t>medii</a:t>
            </a:r>
            <a:r>
              <a:rPr lang="en-US" sz="2800" dirty="0"/>
              <a:t> </a:t>
            </a:r>
            <a:r>
              <a:rPr lang="en-US" sz="2800" dirty="0" err="1"/>
              <a:t>partajate</a:t>
            </a:r>
            <a:r>
              <a:rPr lang="en-US" sz="2800" dirty="0"/>
              <a:t> (</a:t>
            </a:r>
            <a:r>
              <a:rPr lang="en-US" sz="2800" dirty="0" err="1"/>
              <a:t>mediu</a:t>
            </a:r>
            <a:r>
              <a:rPr lang="en-US" sz="2800" dirty="0"/>
              <a:t> </a:t>
            </a:r>
            <a:r>
              <a:rPr lang="en-US" sz="2800" dirty="0" err="1"/>
              <a:t>multiacces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staţii</a:t>
            </a:r>
            <a:r>
              <a:rPr lang="en-US" sz="2800" dirty="0"/>
              <a:t> </a:t>
            </a:r>
            <a:r>
              <a:rPr lang="en-US" sz="2800" dirty="0" err="1"/>
              <a:t>conectate</a:t>
            </a:r>
            <a:r>
              <a:rPr lang="en-US" sz="2800" dirty="0"/>
              <a:t> la </a:t>
            </a:r>
            <a:r>
              <a:rPr lang="en-US" sz="2800" dirty="0" err="1"/>
              <a:t>acelaşi</a:t>
            </a:r>
            <a:r>
              <a:rPr lang="en-US" sz="2800" dirty="0"/>
              <a:t> </a:t>
            </a:r>
            <a:r>
              <a:rPr lang="en-US" sz="2800" dirty="0" err="1"/>
              <a:t>mediu</a:t>
            </a:r>
            <a:r>
              <a:rPr lang="en-US" sz="2800" dirty="0"/>
              <a:t> </a:t>
            </a:r>
            <a:r>
              <a:rPr lang="en-US" sz="2800" dirty="0" err="1"/>
              <a:t>fizic</a:t>
            </a:r>
            <a:r>
              <a:rPr lang="en-US" sz="2800" dirty="0"/>
              <a:t>);</a:t>
            </a:r>
          </a:p>
          <a:p>
            <a:r>
              <a:rPr lang="en-US" sz="2800" dirty="0" err="1"/>
              <a:t>Coliziunile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broadcast-urile sunt </a:t>
            </a:r>
            <a:r>
              <a:rPr lang="en-US" sz="2800" dirty="0" err="1"/>
              <a:t>prevăzute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funcţionarea</a:t>
            </a:r>
            <a:r>
              <a:rPr lang="en-US" sz="2800" dirty="0"/>
              <a:t> Ethernet-</a:t>
            </a:r>
            <a:r>
              <a:rPr lang="en-US" sz="2800" dirty="0" err="1"/>
              <a:t>ului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reţelele</a:t>
            </a:r>
            <a:r>
              <a:rPr lang="en-US" sz="2800" dirty="0"/>
              <a:t> Ethernet full-duplex:</a:t>
            </a:r>
          </a:p>
          <a:p>
            <a:pPr lvl="1"/>
            <a:r>
              <a:rPr lang="en-US" sz="2600" dirty="0" err="1"/>
              <a:t>Fiecare</a:t>
            </a:r>
            <a:r>
              <a:rPr lang="en-US" sz="2600" dirty="0"/>
              <a:t> port al </a:t>
            </a:r>
            <a:r>
              <a:rPr lang="en-US" sz="2600" dirty="0" err="1"/>
              <a:t>switchului</a:t>
            </a:r>
            <a:r>
              <a:rPr lang="en-US" sz="2600" dirty="0"/>
              <a:t> </a:t>
            </a:r>
            <a:r>
              <a:rPr lang="en-US" sz="2600" dirty="0" err="1"/>
              <a:t>împreună</a:t>
            </a:r>
            <a:r>
              <a:rPr lang="en-US" sz="2600" dirty="0"/>
              <a:t> cu </a:t>
            </a:r>
            <a:r>
              <a:rPr lang="en-US" sz="2600" dirty="0" err="1"/>
              <a:t>nodul</a:t>
            </a:r>
            <a:r>
              <a:rPr lang="en-US" sz="2600" dirty="0"/>
              <a:t> de </a:t>
            </a:r>
            <a:r>
              <a:rPr lang="en-US" sz="2600" dirty="0" err="1"/>
              <a:t>reţea</a:t>
            </a:r>
            <a:r>
              <a:rPr lang="en-US" sz="2600" dirty="0"/>
              <a:t> </a:t>
            </a:r>
            <a:r>
              <a:rPr lang="en-US" sz="2600" dirty="0" err="1"/>
              <a:t>conectat</a:t>
            </a:r>
            <a:r>
              <a:rPr lang="en-US" sz="2600" dirty="0"/>
              <a:t> </a:t>
            </a:r>
            <a:r>
              <a:rPr lang="en-US" sz="2600" dirty="0" err="1"/>
              <a:t>reprezintă</a:t>
            </a:r>
            <a:r>
              <a:rPr lang="en-US" sz="2600" dirty="0"/>
              <a:t> un </a:t>
            </a:r>
            <a:r>
              <a:rPr lang="en-US" sz="2600" dirty="0" err="1"/>
              <a:t>domeniu</a:t>
            </a:r>
            <a:r>
              <a:rPr lang="en-US" sz="2600" dirty="0"/>
              <a:t> de </a:t>
            </a:r>
            <a:r>
              <a:rPr lang="en-US" sz="2600" dirty="0" err="1"/>
              <a:t>coliziune</a:t>
            </a:r>
            <a:r>
              <a:rPr lang="en-US" sz="2600" dirty="0"/>
              <a:t>;</a:t>
            </a:r>
          </a:p>
          <a:p>
            <a:pPr lvl="1"/>
            <a:r>
              <a:rPr lang="en-US" sz="2600" dirty="0" err="1"/>
              <a:t>Infrastructura</a:t>
            </a:r>
            <a:r>
              <a:rPr lang="en-US" sz="2600" dirty="0"/>
              <a:t> de </a:t>
            </a:r>
            <a:r>
              <a:rPr lang="en-US" sz="2600" dirty="0" err="1"/>
              <a:t>reţea</a:t>
            </a:r>
            <a:r>
              <a:rPr lang="en-US" sz="2600" dirty="0"/>
              <a:t> </a:t>
            </a:r>
            <a:r>
              <a:rPr lang="en-US" sz="2600" dirty="0" err="1"/>
              <a:t>devine</a:t>
            </a:r>
            <a:r>
              <a:rPr lang="en-US" sz="2600" dirty="0"/>
              <a:t> o </a:t>
            </a:r>
            <a:r>
              <a:rPr lang="en-US" sz="2600" dirty="0" err="1"/>
              <a:t>infrastructură</a:t>
            </a:r>
            <a:r>
              <a:rPr lang="en-US" sz="2600" dirty="0"/>
              <a:t> </a:t>
            </a:r>
            <a:r>
              <a:rPr lang="en-US" sz="2600" dirty="0" err="1"/>
              <a:t>dedicată</a:t>
            </a:r>
            <a:r>
              <a:rPr lang="en-US" sz="2600" dirty="0"/>
              <a:t> (</a:t>
            </a:r>
            <a:r>
              <a:rPr lang="en-US" sz="2600" dirty="0" err="1"/>
              <a:t>faţă</a:t>
            </a:r>
            <a:r>
              <a:rPr lang="en-US" sz="2600" dirty="0"/>
              <a:t> de </a:t>
            </a:r>
            <a:r>
              <a:rPr lang="en-US" sz="2600" dirty="0" err="1"/>
              <a:t>una</a:t>
            </a:r>
            <a:r>
              <a:rPr lang="en-US" sz="2600" dirty="0"/>
              <a:t> </a:t>
            </a:r>
            <a:r>
              <a:rPr lang="en-US" sz="2600" dirty="0" err="1"/>
              <a:t>partajată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cazul</a:t>
            </a:r>
            <a:r>
              <a:rPr lang="en-US" sz="2600" dirty="0"/>
              <a:t> </a:t>
            </a:r>
            <a:r>
              <a:rPr lang="en-US" sz="2600" dirty="0" err="1"/>
              <a:t>folosirii</a:t>
            </a:r>
            <a:r>
              <a:rPr lang="en-US" sz="2600" dirty="0"/>
              <a:t> de </a:t>
            </a:r>
            <a:r>
              <a:rPr lang="en-US" sz="2600" dirty="0" err="1"/>
              <a:t>repetoare</a:t>
            </a:r>
            <a:r>
              <a:rPr lang="en-US" sz="2600" dirty="0"/>
              <a:t>, </a:t>
            </a:r>
            <a:r>
              <a:rPr lang="en-US" sz="2600" dirty="0" err="1"/>
              <a:t>sau</a:t>
            </a:r>
            <a:r>
              <a:rPr lang="en-US" sz="2600" dirty="0"/>
              <a:t> de Ethernet </a:t>
            </a:r>
            <a:r>
              <a:rPr lang="en-US" sz="2600" dirty="0" err="1"/>
              <a:t>peste</a:t>
            </a:r>
            <a:r>
              <a:rPr lang="en-US" sz="2600" dirty="0"/>
              <a:t> </a:t>
            </a:r>
            <a:r>
              <a:rPr lang="en-US" sz="2600" dirty="0" err="1"/>
              <a:t>mediu</a:t>
            </a:r>
            <a:r>
              <a:rPr lang="en-US" sz="2600" dirty="0"/>
              <a:t> coaxial).</a:t>
            </a:r>
          </a:p>
        </p:txBody>
      </p:sp>
    </p:spTree>
    <p:extLst>
      <p:ext uri="{BB962C8B-B14F-4D97-AF65-F5344CB8AC3E}">
        <p14:creationId xmlns:p14="http://schemas.microsoft.com/office/powerpoint/2010/main" val="168415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26" name="Picture 2" descr="HD wallpaper: Positano at Sunset, Amalfi Coast, Italy, Europe">
            <a:extLst>
              <a:ext uri="{FF2B5EF4-FFF2-40B4-BE49-F238E27FC236}">
                <a16:creationId xmlns:a16="http://schemas.microsoft.com/office/drawing/2014/main" id="{2A753924-C0BD-F997-72B6-3BE2B951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934"/>
            <a:ext cx="12192000" cy="54880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razie Basic Straight Flat icon | Freepik">
            <a:extLst>
              <a:ext uri="{FF2B5EF4-FFF2-40B4-BE49-F238E27FC236}">
                <a16:creationId xmlns:a16="http://schemas.microsoft.com/office/drawing/2014/main" id="{5AC15B9D-E1FA-6510-E14E-BFDD42A0B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" y="3149202"/>
            <a:ext cx="2374293" cy="23742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lag of Italy">
            <a:extLst>
              <a:ext uri="{FF2B5EF4-FFF2-40B4-BE49-F238E27FC236}">
                <a16:creationId xmlns:a16="http://schemas.microsoft.com/office/drawing/2014/main" id="{DAF86C1D-8135-9F00-54F7-93704178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" y="5488066"/>
            <a:ext cx="1854986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62296-8FDC-83A3-9FE0-D11D6D3C7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2" y="90465"/>
            <a:ext cx="1277460" cy="12858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BCEE3-85DB-DDFA-787D-0753BF36E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222" y="96798"/>
            <a:ext cx="1249624" cy="12794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55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coliziuni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574800"/>
            <a:ext cx="12192000" cy="526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/>
              <a:t>Coliziunile</a:t>
            </a:r>
            <a:r>
              <a:rPr lang="en-US" sz="2200" b="1" dirty="0"/>
              <a:t> locale</a:t>
            </a:r>
            <a:r>
              <a:rPr lang="en-US" sz="2200" dirty="0"/>
              <a:t> (local </a:t>
            </a:r>
            <a:r>
              <a:rPr lang="en-US" sz="2200" dirty="0" err="1"/>
              <a:t>collislons</a:t>
            </a:r>
            <a:r>
              <a:rPr lang="en-US" sz="2200" dirty="0"/>
              <a:t>):</a:t>
            </a:r>
          </a:p>
          <a:p>
            <a:pPr lvl="1"/>
            <a:r>
              <a:rPr lang="en-US" sz="2000" dirty="0"/>
              <a:t>Se </a:t>
            </a:r>
            <a:r>
              <a:rPr lang="en-US" sz="2000" dirty="0" err="1"/>
              <a:t>produc</a:t>
            </a:r>
            <a:r>
              <a:rPr lang="en-US" sz="2000" dirty="0"/>
              <a:t> in </a:t>
            </a:r>
            <a:r>
              <a:rPr lang="en-US" sz="2000" dirty="0" err="1"/>
              <a:t>reţeaua</a:t>
            </a:r>
            <a:r>
              <a:rPr lang="en-US" sz="2000" dirty="0"/>
              <a:t> </a:t>
            </a:r>
            <a:r>
              <a:rPr lang="en-US" sz="2000" dirty="0" err="1"/>
              <a:t>locală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Pe </a:t>
            </a:r>
            <a:r>
              <a:rPr lang="en-US" sz="2000" dirty="0" err="1"/>
              <a:t>cablu</a:t>
            </a:r>
            <a:r>
              <a:rPr lang="en-US" sz="2000" dirty="0"/>
              <a:t> coaxial sunt </a:t>
            </a:r>
            <a:r>
              <a:rPr lang="en-US" sz="2000" dirty="0" err="1"/>
              <a:t>detectate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creşterea</a:t>
            </a:r>
            <a:r>
              <a:rPr lang="en-US" sz="2000" dirty="0"/>
              <a:t> </a:t>
            </a:r>
            <a:r>
              <a:rPr lang="en-US" sz="2000" dirty="0" err="1"/>
              <a:t>tensiunii</a:t>
            </a:r>
            <a:r>
              <a:rPr lang="en-US" sz="2000" dirty="0"/>
              <a:t> </a:t>
            </a:r>
            <a:r>
              <a:rPr lang="en-US" sz="2000" dirty="0" err="1"/>
              <a:t>electrice</a:t>
            </a:r>
            <a:r>
              <a:rPr lang="en-US" sz="2000" dirty="0"/>
              <a:t> </a:t>
            </a:r>
            <a:r>
              <a:rPr lang="en-US" sz="2000" dirty="0" err="1"/>
              <a:t>peste</a:t>
            </a:r>
            <a:r>
              <a:rPr lang="en-US" sz="2000" dirty="0"/>
              <a:t> </a:t>
            </a:r>
            <a:r>
              <a:rPr lang="en-US" sz="2000" dirty="0" err="1"/>
              <a:t>limita</a:t>
            </a:r>
            <a:r>
              <a:rPr lang="en-US" sz="2000" dirty="0"/>
              <a:t> </a:t>
            </a:r>
            <a:r>
              <a:rPr lang="en-US" sz="2000" dirty="0" err="1"/>
              <a:t>maximă</a:t>
            </a:r>
            <a:r>
              <a:rPr lang="en-US" sz="2000" dirty="0"/>
              <a:t> </a:t>
            </a:r>
            <a:r>
              <a:rPr lang="en-US" sz="2000" dirty="0" err="1"/>
              <a:t>admisă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Pe un </a:t>
            </a:r>
            <a:r>
              <a:rPr lang="en-US" sz="2000" dirty="0" err="1"/>
              <a:t>cablu</a:t>
            </a:r>
            <a:r>
              <a:rPr lang="en-US" sz="2000" dirty="0"/>
              <a:t> twisted-pair sunt </a:t>
            </a:r>
            <a:r>
              <a:rPr lang="en-US" sz="2000" dirty="0" err="1"/>
              <a:t>marcate</a:t>
            </a:r>
            <a:r>
              <a:rPr lang="en-US" sz="2000" dirty="0"/>
              <a:t> de </a:t>
            </a:r>
            <a:r>
              <a:rPr lang="en-US" sz="2000" dirty="0" err="1"/>
              <a:t>detectarea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semnal</a:t>
            </a:r>
            <a:r>
              <a:rPr lang="en-US" sz="2000" dirty="0"/>
              <a:t> pe </a:t>
            </a:r>
            <a:r>
              <a:rPr lang="en-US" sz="2000" dirty="0" err="1"/>
              <a:t>perechea</a:t>
            </a:r>
            <a:r>
              <a:rPr lang="en-US" sz="2000" dirty="0"/>
              <a:t> de fire RX </a:t>
            </a:r>
            <a:r>
              <a:rPr lang="en-US" sz="2000" dirty="0" err="1"/>
              <a:t>simultan</a:t>
            </a:r>
            <a:r>
              <a:rPr lang="en-US" sz="2000" dirty="0"/>
              <a:t> cu </a:t>
            </a:r>
            <a:r>
              <a:rPr lang="en-US" sz="2000" dirty="0" err="1"/>
              <a:t>transmiterea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semnal</a:t>
            </a:r>
            <a:r>
              <a:rPr lang="en-US" sz="2000" dirty="0"/>
              <a:t> pe </a:t>
            </a:r>
            <a:r>
              <a:rPr lang="en-US" sz="2000" dirty="0" err="1"/>
              <a:t>perechea</a:t>
            </a:r>
            <a:r>
              <a:rPr lang="en-US" sz="2000" dirty="0"/>
              <a:t> de fire TX.</a:t>
            </a:r>
          </a:p>
          <a:p>
            <a:r>
              <a:rPr lang="en-US" sz="2200" b="1" dirty="0" err="1"/>
              <a:t>Coliziunile</a:t>
            </a:r>
            <a:r>
              <a:rPr lang="en-US" sz="2200" b="1" dirty="0"/>
              <a:t> la </a:t>
            </a:r>
            <a:r>
              <a:rPr lang="en-US" sz="2200" b="1" dirty="0" err="1"/>
              <a:t>distanţă</a:t>
            </a:r>
            <a:r>
              <a:rPr lang="en-US" sz="2200" dirty="0"/>
              <a:t> (remote collisions):</a:t>
            </a:r>
          </a:p>
          <a:p>
            <a:pPr lvl="1"/>
            <a:r>
              <a:rPr lang="en-US" sz="2000" dirty="0"/>
              <a:t>Nu se </a:t>
            </a:r>
            <a:r>
              <a:rPr lang="en-US" sz="2000" dirty="0" err="1"/>
              <a:t>produc</a:t>
            </a:r>
            <a:r>
              <a:rPr lang="en-US" sz="2000" dirty="0"/>
              <a:t> in </a:t>
            </a:r>
            <a:r>
              <a:rPr lang="en-US" sz="2000" dirty="0" err="1"/>
              <a:t>reţeaua</a:t>
            </a:r>
            <a:r>
              <a:rPr lang="en-US" sz="2000" dirty="0"/>
              <a:t> </a:t>
            </a:r>
            <a:r>
              <a:rPr lang="en-US" sz="2000" dirty="0" err="1"/>
              <a:t>locală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Sunt </a:t>
            </a:r>
            <a:r>
              <a:rPr lang="en-US" sz="2000" dirty="0" err="1"/>
              <a:t>marcate</a:t>
            </a:r>
            <a:r>
              <a:rPr lang="en-US" sz="2000" dirty="0"/>
              <a:t> de </a:t>
            </a:r>
            <a:r>
              <a:rPr lang="en-US" sz="2000" dirty="0" err="1"/>
              <a:t>existenta</a:t>
            </a:r>
            <a:r>
              <a:rPr lang="en-US" sz="2000" dirty="0"/>
              <a:t> </a:t>
            </a:r>
            <a:r>
              <a:rPr lang="en-US" sz="2000" dirty="0" err="1"/>
              <a:t>unor</a:t>
            </a:r>
            <a:r>
              <a:rPr lang="en-US" sz="2000" dirty="0"/>
              <a:t> cadre cu o </a:t>
            </a:r>
            <a:r>
              <a:rPr lang="en-US" sz="2000" dirty="0" err="1"/>
              <a:t>lungime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mică</a:t>
            </a:r>
            <a:r>
              <a:rPr lang="en-US" sz="2000" dirty="0"/>
              <a:t> </a:t>
            </a:r>
            <a:r>
              <a:rPr lang="en-US" sz="2000" dirty="0" err="1"/>
              <a:t>decât</a:t>
            </a:r>
            <a:r>
              <a:rPr lang="en-US" sz="2000" dirty="0"/>
              <a:t> </a:t>
            </a:r>
            <a:r>
              <a:rPr lang="en-US" sz="2000" dirty="0" err="1"/>
              <a:t>lungimea</a:t>
            </a:r>
            <a:r>
              <a:rPr lang="en-US" sz="2000" dirty="0"/>
              <a:t> </a:t>
            </a:r>
            <a:r>
              <a:rPr lang="en-US" sz="2000" dirty="0" err="1"/>
              <a:t>minimă</a:t>
            </a:r>
            <a:r>
              <a:rPr lang="en-US" sz="2000" dirty="0"/>
              <a:t> </a:t>
            </a:r>
            <a:r>
              <a:rPr lang="en-US" sz="2000" dirty="0" err="1"/>
              <a:t>acceptâtă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care </a:t>
            </a:r>
            <a:r>
              <a:rPr lang="en-US" sz="2000" dirty="0" err="1"/>
              <a:t>prezintă</a:t>
            </a:r>
            <a:r>
              <a:rPr lang="en-US" sz="2000" dirty="0"/>
              <a:t> un FCS invalid.</a:t>
            </a:r>
          </a:p>
          <a:p>
            <a:r>
              <a:rPr lang="en-US" sz="2200" b="1" dirty="0" err="1"/>
              <a:t>Coliziunile</a:t>
            </a:r>
            <a:r>
              <a:rPr lang="en-US" sz="2200" b="1" dirty="0"/>
              <a:t> </a:t>
            </a:r>
            <a:r>
              <a:rPr lang="en-US" sz="2200" b="1" dirty="0" err="1"/>
              <a:t>târzii</a:t>
            </a:r>
            <a:r>
              <a:rPr lang="en-US" sz="2200" dirty="0"/>
              <a:t> (late collisions):</a:t>
            </a:r>
          </a:p>
          <a:p>
            <a:pPr lvl="1"/>
            <a:r>
              <a:rPr lang="en-US" sz="2000" dirty="0"/>
              <a:t>Se </a:t>
            </a:r>
            <a:r>
              <a:rPr lang="en-US" sz="2000" dirty="0" err="1"/>
              <a:t>produc</a:t>
            </a:r>
            <a:r>
              <a:rPr lang="en-US" sz="2000" dirty="0"/>
              <a:t> </a:t>
            </a:r>
            <a:r>
              <a:rPr lang="en-US" sz="2000" dirty="0" err="1"/>
              <a:t>după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au </a:t>
            </a:r>
            <a:r>
              <a:rPr lang="en-US" sz="2000" dirty="0" err="1"/>
              <a:t>fost</a:t>
            </a:r>
            <a:r>
              <a:rPr lang="en-US" sz="2000" dirty="0"/>
              <a:t> </a:t>
            </a:r>
            <a:r>
              <a:rPr lang="en-US" sz="2000" dirty="0" err="1"/>
              <a:t>trimişi</a:t>
            </a:r>
            <a:r>
              <a:rPr lang="en-US" sz="2000" dirty="0"/>
              <a:t> </a:t>
            </a:r>
            <a:r>
              <a:rPr lang="en-US" sz="2000" dirty="0" err="1"/>
              <a:t>primii</a:t>
            </a:r>
            <a:r>
              <a:rPr lang="en-US" sz="2000" dirty="0"/>
              <a:t> 64 de </a:t>
            </a:r>
            <a:r>
              <a:rPr lang="en-US" sz="2000" dirty="0" err="1"/>
              <a:t>octeţi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Cea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importantă</a:t>
            </a:r>
            <a:r>
              <a:rPr lang="en-US" sz="2000" dirty="0"/>
              <a:t> </a:t>
            </a:r>
            <a:r>
              <a:rPr lang="en-US" sz="2000" dirty="0" err="1"/>
              <a:t>diferenţă</a:t>
            </a:r>
            <a:r>
              <a:rPr lang="en-US" sz="2000" dirty="0"/>
              <a:t> </a:t>
            </a:r>
            <a:r>
              <a:rPr lang="en-US" sz="2000" dirty="0" err="1"/>
              <a:t>intre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coliziunile</a:t>
            </a:r>
            <a:r>
              <a:rPr lang="en-US" sz="2000" dirty="0"/>
              <a:t> la </a:t>
            </a:r>
            <a:r>
              <a:rPr lang="en-US" sz="2000" dirty="0" err="1"/>
              <a:t>distanţă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un NIC (Network Interface Controller) </a:t>
            </a:r>
            <a:r>
              <a:rPr lang="en-US" sz="2000" dirty="0" err="1"/>
              <a:t>retransmite</a:t>
            </a:r>
            <a:r>
              <a:rPr lang="en-US" sz="2000" dirty="0"/>
              <a:t> automat </a:t>
            </a:r>
            <a:r>
              <a:rPr lang="en-US" sz="2000" dirty="0" err="1"/>
              <a:t>cadrele</a:t>
            </a:r>
            <a:r>
              <a:rPr lang="en-US" sz="2000" dirty="0"/>
              <a:t> care au </a:t>
            </a:r>
            <a:r>
              <a:rPr lang="en-US" sz="2000" dirty="0" err="1"/>
              <a:t>produs</a:t>
            </a:r>
            <a:r>
              <a:rPr lang="en-US" sz="2000" dirty="0"/>
              <a:t> </a:t>
            </a:r>
            <a:r>
              <a:rPr lang="en-US" sz="2000" dirty="0" err="1"/>
              <a:t>coliziuni</a:t>
            </a:r>
            <a:r>
              <a:rPr lang="en-US" sz="2000" dirty="0"/>
              <a:t> </a:t>
            </a:r>
            <a:r>
              <a:rPr lang="en-US" sz="2000" dirty="0" err="1"/>
              <a:t>înainte</a:t>
            </a:r>
            <a:r>
              <a:rPr lang="en-US" sz="2000" dirty="0"/>
              <a:t> de </a:t>
            </a:r>
            <a:r>
              <a:rPr lang="en-US" sz="2000" dirty="0" err="1"/>
              <a:t>primii</a:t>
            </a:r>
            <a:r>
              <a:rPr lang="en-US" sz="2000" dirty="0"/>
              <a:t> 64 de </a:t>
            </a:r>
            <a:r>
              <a:rPr lang="en-US" sz="2000" dirty="0" err="1"/>
              <a:t>octeti</a:t>
            </a:r>
            <a:r>
              <a:rPr lang="en-US" sz="2000" dirty="0"/>
              <a:t>, </a:t>
            </a:r>
            <a:r>
              <a:rPr lang="en-US" sz="2000" dirty="0" err="1"/>
              <a:t>dar</a:t>
            </a:r>
            <a:r>
              <a:rPr lang="en-US" sz="2000" dirty="0"/>
              <a:t> nu le </a:t>
            </a:r>
            <a:r>
              <a:rPr lang="en-US" sz="2000" dirty="0" err="1"/>
              <a:t>retransmite</a:t>
            </a:r>
            <a:r>
              <a:rPr lang="en-US" sz="2000" dirty="0"/>
              <a:t> pe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produse</a:t>
            </a:r>
            <a:r>
              <a:rPr lang="en-US" sz="2000" dirty="0"/>
              <a:t> </a:t>
            </a:r>
            <a:r>
              <a:rPr lang="en-US" sz="2000" dirty="0" err="1"/>
              <a:t>după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Retransmisia</a:t>
            </a:r>
            <a:r>
              <a:rPr lang="en-US" sz="2000" dirty="0"/>
              <a:t> cade in </a:t>
            </a:r>
            <a:r>
              <a:rPr lang="en-US" sz="2000" dirty="0" err="1"/>
              <a:t>sarcina</a:t>
            </a:r>
            <a:r>
              <a:rPr lang="en-US" sz="2000" dirty="0"/>
              <a:t> </a:t>
            </a:r>
            <a:r>
              <a:rPr lang="en-US" sz="2000" dirty="0" err="1"/>
              <a:t>nivelurilor</a:t>
            </a:r>
            <a:r>
              <a:rPr lang="en-US" sz="2000" dirty="0"/>
              <a:t> </a:t>
            </a:r>
            <a:r>
              <a:rPr lang="en-US" sz="2000" dirty="0" err="1"/>
              <a:t>superioare</a:t>
            </a:r>
            <a:r>
              <a:rPr lang="en-US" sz="2000" dirty="0"/>
              <a:t> (care </a:t>
            </a:r>
            <a:r>
              <a:rPr lang="en-US" sz="2000" dirty="0" err="1"/>
              <a:t>detectează</a:t>
            </a:r>
            <a:r>
              <a:rPr lang="en-US" sz="2000" dirty="0"/>
              <a:t> </a:t>
            </a:r>
            <a:r>
              <a:rPr lang="en-US" sz="2000" dirty="0" err="1"/>
              <a:t>absenţa</a:t>
            </a:r>
            <a:r>
              <a:rPr lang="en-US" sz="2000" dirty="0"/>
              <a:t> </a:t>
            </a:r>
            <a:r>
              <a:rPr lang="en-US" sz="2000" dirty="0" err="1"/>
              <a:t>cadrului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time out).</a:t>
            </a:r>
          </a:p>
        </p:txBody>
      </p:sp>
    </p:spTree>
    <p:extLst>
      <p:ext uri="{BB962C8B-B14F-4D97-AF65-F5344CB8AC3E}">
        <p14:creationId xmlns:p14="http://schemas.microsoft.com/office/powerpoint/2010/main" val="276859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Domenii</a:t>
            </a:r>
            <a:r>
              <a:rPr lang="en-US" dirty="0"/>
              <a:t> de </a:t>
            </a:r>
            <a:r>
              <a:rPr lang="en-US" dirty="0" err="1"/>
              <a:t>coliziune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-1" y="1929519"/>
            <a:ext cx="12192000" cy="95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/>
              <a:t>Domeniu</a:t>
            </a:r>
            <a:r>
              <a:rPr lang="en-US" sz="2800" b="1" dirty="0"/>
              <a:t> de </a:t>
            </a:r>
            <a:r>
              <a:rPr lang="en-US" sz="2800" b="1" dirty="0" err="1"/>
              <a:t>coliziune</a:t>
            </a:r>
            <a:r>
              <a:rPr lang="en-US" sz="2800" dirty="0"/>
              <a:t> = </a:t>
            </a:r>
            <a:r>
              <a:rPr lang="en-US" sz="2800" dirty="0" err="1"/>
              <a:t>grup</a:t>
            </a:r>
            <a:r>
              <a:rPr lang="en-US" sz="2800" dirty="0"/>
              <a:t> de </a:t>
            </a:r>
            <a:r>
              <a:rPr lang="en-US" sz="2800" dirty="0" err="1"/>
              <a:t>segmente</a:t>
            </a:r>
            <a:r>
              <a:rPr lang="en-US" sz="2800" dirty="0"/>
              <a:t> de </a:t>
            </a:r>
            <a:r>
              <a:rPr lang="en-US" sz="2800" dirty="0" err="1"/>
              <a:t>rețea</a:t>
            </a:r>
            <a:r>
              <a:rPr lang="en-US" sz="2800" dirty="0"/>
              <a:t> </a:t>
            </a:r>
            <a:r>
              <a:rPr lang="en-US" sz="2800" dirty="0" err="1"/>
              <a:t>conectate</a:t>
            </a:r>
            <a:r>
              <a:rPr lang="en-US" sz="2800" dirty="0"/>
              <a:t> </a:t>
            </a:r>
            <a:r>
              <a:rPr lang="en-US" sz="2800" dirty="0" err="1"/>
              <a:t>fizic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dispositive de </a:t>
            </a:r>
            <a:r>
              <a:rPr lang="en-US" sz="2800" dirty="0" err="1"/>
              <a:t>nivel</a:t>
            </a:r>
            <a:r>
              <a:rPr lang="en-US" sz="2800" dirty="0"/>
              <a:t> 1 (</a:t>
            </a:r>
            <a:r>
              <a:rPr lang="en-US" sz="2800" dirty="0" err="1"/>
              <a:t>repetor</a:t>
            </a:r>
            <a:r>
              <a:rPr lang="en-US" sz="2800" dirty="0"/>
              <a:t>, hub, transceiver) </a:t>
            </a:r>
            <a:r>
              <a:rPr lang="en-US" sz="2800" dirty="0" err="1"/>
              <a:t>în</a:t>
            </a:r>
            <a:r>
              <a:rPr lang="en-US" sz="2800" dirty="0"/>
              <a:t> care se pot produce </a:t>
            </a:r>
            <a:r>
              <a:rPr lang="en-US" sz="2800" dirty="0" err="1"/>
              <a:t>coliziuni</a:t>
            </a:r>
            <a:r>
              <a:rPr lang="en-US" sz="2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7DD07-3785-31F9-EEB4-7DDDCA2C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7" y="2886783"/>
            <a:ext cx="8731345" cy="39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8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Domenii</a:t>
            </a:r>
            <a:r>
              <a:rPr lang="en-US" dirty="0"/>
              <a:t> de </a:t>
            </a:r>
            <a:r>
              <a:rPr lang="en-US" dirty="0" err="1"/>
              <a:t>coliziune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-1" y="1929518"/>
            <a:ext cx="500873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Câte</a:t>
            </a:r>
            <a:r>
              <a:rPr lang="en-US" sz="2800" dirty="0"/>
              <a:t> </a:t>
            </a:r>
            <a:r>
              <a:rPr lang="en-US" sz="2800" dirty="0" err="1"/>
              <a:t>domenii</a:t>
            </a:r>
            <a:r>
              <a:rPr lang="en-US" sz="2800" dirty="0"/>
              <a:t> de </a:t>
            </a:r>
            <a:r>
              <a:rPr lang="en-US" sz="2800" dirty="0" err="1"/>
              <a:t>coliziune</a:t>
            </a:r>
            <a:r>
              <a:rPr lang="en-US" sz="2800" dirty="0"/>
              <a:t> sunt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topologia</a:t>
            </a:r>
            <a:r>
              <a:rPr lang="en-US" sz="2800" dirty="0"/>
              <a:t> 1?</a:t>
            </a:r>
          </a:p>
          <a:p>
            <a:pPr lvl="1"/>
            <a:r>
              <a:rPr lang="en-US" sz="2600" dirty="0" err="1"/>
              <a:t>Răspuns</a:t>
            </a:r>
            <a:r>
              <a:rPr lang="en-US" sz="2600" dirty="0"/>
              <a:t>: 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4C3AD-4390-7388-A137-DFEEDF96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929518"/>
            <a:ext cx="4759255" cy="24335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75A132-7B43-0969-549E-C30FB71C45BB}"/>
              </a:ext>
            </a:extLst>
          </p:cNvPr>
          <p:cNvSpPr txBox="1">
            <a:spLocks/>
          </p:cNvSpPr>
          <p:nvPr/>
        </p:nvSpPr>
        <p:spPr>
          <a:xfrm>
            <a:off x="-1" y="4468026"/>
            <a:ext cx="4876801" cy="1424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Câte</a:t>
            </a:r>
            <a:r>
              <a:rPr lang="en-US" sz="2800" dirty="0"/>
              <a:t> </a:t>
            </a:r>
            <a:r>
              <a:rPr lang="en-US" sz="2800" dirty="0" err="1"/>
              <a:t>domenii</a:t>
            </a:r>
            <a:r>
              <a:rPr lang="en-US" sz="2800" dirty="0"/>
              <a:t> de </a:t>
            </a:r>
            <a:r>
              <a:rPr lang="en-US" sz="2800" dirty="0" err="1"/>
              <a:t>coliziune</a:t>
            </a:r>
            <a:r>
              <a:rPr lang="en-US" sz="2800" dirty="0"/>
              <a:t> sunt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topologia</a:t>
            </a:r>
            <a:r>
              <a:rPr lang="en-US" sz="2800" dirty="0"/>
              <a:t> 2?</a:t>
            </a:r>
          </a:p>
          <a:p>
            <a:pPr lvl="1"/>
            <a:r>
              <a:rPr lang="en-US" sz="2600" dirty="0" err="1"/>
              <a:t>Răspuns</a:t>
            </a:r>
            <a:r>
              <a:rPr lang="en-US" sz="2600" dirty="0"/>
              <a:t>: 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D5B1D5-31BE-EC06-B0ED-3B0C58FC5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33" y="4363068"/>
            <a:ext cx="7094552" cy="24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6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Domenii</a:t>
            </a:r>
            <a:r>
              <a:rPr lang="en-US" dirty="0"/>
              <a:t> de broadcast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009CC9-9FD6-07D2-9F4E-1A12CD80E603}"/>
              </a:ext>
            </a:extLst>
          </p:cNvPr>
          <p:cNvSpPr txBox="1">
            <a:spLocks/>
          </p:cNvSpPr>
          <p:nvPr/>
        </p:nvSpPr>
        <p:spPr>
          <a:xfrm>
            <a:off x="-1" y="1929519"/>
            <a:ext cx="12192000" cy="95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/>
              <a:t>Domeniu</a:t>
            </a:r>
            <a:r>
              <a:rPr lang="en-US" sz="2800" b="1" dirty="0"/>
              <a:t> de broadcast</a:t>
            </a:r>
            <a:r>
              <a:rPr lang="en-US" sz="2800" dirty="0"/>
              <a:t> =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dispozitivele</a:t>
            </a:r>
            <a:r>
              <a:rPr lang="en-US" sz="2800" dirty="0"/>
              <a:t> (</a:t>
            </a:r>
            <a:r>
              <a:rPr lang="en-US" sz="2800" dirty="0" err="1"/>
              <a:t>stațiile</a:t>
            </a:r>
            <a:r>
              <a:rPr lang="en-US" sz="2800" dirty="0"/>
              <a:t>) care </a:t>
            </a:r>
            <a:r>
              <a:rPr lang="en-US" sz="2800" dirty="0" err="1"/>
              <a:t>primesc</a:t>
            </a:r>
            <a:r>
              <a:rPr lang="en-US" sz="2800" dirty="0"/>
              <a:t> un broadcast trimis de </a:t>
            </a:r>
            <a:r>
              <a:rPr lang="en-US" sz="2800" dirty="0" err="1"/>
              <a:t>unul</a:t>
            </a:r>
            <a:r>
              <a:rPr lang="en-US" sz="2800" dirty="0"/>
              <a:t> </a:t>
            </a:r>
            <a:r>
              <a:rPr lang="en-US" sz="2800" dirty="0" err="1"/>
              <a:t>dintre</a:t>
            </a:r>
            <a:r>
              <a:rPr lang="en-US" sz="2800" dirty="0"/>
              <a:t> </a:t>
            </a:r>
            <a:r>
              <a:rPr lang="en-US" sz="2800" dirty="0" err="1"/>
              <a:t>ele</a:t>
            </a:r>
            <a:r>
              <a:rPr lang="en-US" sz="28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084BF-7E46-DC45-869F-1A4C211E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886783"/>
            <a:ext cx="8585200" cy="3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8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Domenii</a:t>
            </a:r>
            <a:r>
              <a:rPr lang="en-US" dirty="0"/>
              <a:t> de broadcast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-1" y="1929518"/>
            <a:ext cx="500873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Câte</a:t>
            </a:r>
            <a:r>
              <a:rPr lang="en-US" sz="2800" dirty="0"/>
              <a:t> </a:t>
            </a:r>
            <a:r>
              <a:rPr lang="en-US" sz="2800" dirty="0" err="1"/>
              <a:t>domenii</a:t>
            </a:r>
            <a:r>
              <a:rPr lang="en-US" sz="2800" dirty="0"/>
              <a:t> de broadcast sunt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topologia</a:t>
            </a:r>
            <a:r>
              <a:rPr lang="en-US" sz="2800" dirty="0"/>
              <a:t> 1?</a:t>
            </a:r>
          </a:p>
          <a:p>
            <a:pPr lvl="1"/>
            <a:r>
              <a:rPr lang="en-US" sz="2600" dirty="0" err="1"/>
              <a:t>Răspuns</a:t>
            </a:r>
            <a:r>
              <a:rPr lang="en-US" sz="2600" dirty="0"/>
              <a:t>: 2.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75A132-7B43-0969-549E-C30FB71C45BB}"/>
              </a:ext>
            </a:extLst>
          </p:cNvPr>
          <p:cNvSpPr txBox="1">
            <a:spLocks/>
          </p:cNvSpPr>
          <p:nvPr/>
        </p:nvSpPr>
        <p:spPr>
          <a:xfrm>
            <a:off x="-1" y="4468026"/>
            <a:ext cx="4876801" cy="1907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Câte</a:t>
            </a:r>
            <a:r>
              <a:rPr lang="en-US" sz="2800" dirty="0"/>
              <a:t> </a:t>
            </a:r>
            <a:r>
              <a:rPr lang="en-US" sz="2800" dirty="0" err="1"/>
              <a:t>domenii</a:t>
            </a:r>
            <a:r>
              <a:rPr lang="en-US" sz="2800" dirty="0"/>
              <a:t> de</a:t>
            </a:r>
            <a:br>
              <a:rPr lang="en-US" sz="2800" dirty="0"/>
            </a:br>
            <a:r>
              <a:rPr lang="en-US" sz="2800" dirty="0"/>
              <a:t>broadcast sunt </a:t>
            </a:r>
            <a:r>
              <a:rPr lang="en-US" sz="2800" dirty="0" err="1"/>
              <a:t>în</a:t>
            </a:r>
            <a:br>
              <a:rPr lang="en-US" sz="2800" dirty="0"/>
            </a:br>
            <a:r>
              <a:rPr lang="en-US" sz="2800" dirty="0" err="1"/>
              <a:t>topologia</a:t>
            </a:r>
            <a:r>
              <a:rPr lang="en-US" sz="2800" dirty="0"/>
              <a:t> 2?</a:t>
            </a:r>
          </a:p>
          <a:p>
            <a:pPr lvl="1"/>
            <a:r>
              <a:rPr lang="en-US" sz="2600" dirty="0" err="1"/>
              <a:t>Răspuns</a:t>
            </a:r>
            <a:r>
              <a:rPr lang="en-US" sz="2600" dirty="0"/>
              <a:t>: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B0C6D-CFB1-6AD6-6B4C-A12FE6E4A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2472174"/>
            <a:ext cx="9461500" cy="137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020A3-2D30-36C3-7C57-0ADA2FF7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797737"/>
            <a:ext cx="8902700" cy="28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/>
              <a:t>Carrier Sense Multiple Access with Collision Detection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3848101" y="1929518"/>
            <a:ext cx="8343898" cy="1909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Protocol </a:t>
            </a:r>
            <a:r>
              <a:rPr lang="en-US" sz="2600" dirty="0" err="1"/>
              <a:t>folosit</a:t>
            </a:r>
            <a:r>
              <a:rPr lang="en-US" sz="2600" dirty="0"/>
              <a:t> de Ethernet pentru a </a:t>
            </a:r>
            <a:r>
              <a:rPr lang="en-US" sz="2600" dirty="0" err="1"/>
              <a:t>rezolva</a:t>
            </a:r>
            <a:r>
              <a:rPr lang="en-US" sz="2600" dirty="0"/>
              <a:t> </a:t>
            </a:r>
            <a:r>
              <a:rPr lang="en-US" sz="2600" dirty="0" err="1"/>
              <a:t>problema</a:t>
            </a:r>
            <a:r>
              <a:rPr lang="en-US" sz="2600" dirty="0"/>
              <a:t> </a:t>
            </a:r>
            <a:r>
              <a:rPr lang="en-US" sz="2600" dirty="0" err="1"/>
              <a:t>coliziunilor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stație</a:t>
            </a:r>
            <a:r>
              <a:rPr lang="en-US" sz="2600" dirty="0"/>
              <a:t> </a:t>
            </a:r>
            <a:r>
              <a:rPr lang="en-US" sz="2600" dirty="0" err="1"/>
              <a:t>ascultă</a:t>
            </a:r>
            <a:r>
              <a:rPr lang="en-US" sz="2600" dirty="0"/>
              <a:t> </a:t>
            </a:r>
            <a:r>
              <a:rPr lang="en-US" sz="2600" dirty="0" err="1"/>
              <a:t>mediul</a:t>
            </a:r>
            <a:r>
              <a:rPr lang="en-US" sz="2600" dirty="0"/>
              <a:t> pentru a </a:t>
            </a:r>
            <a:r>
              <a:rPr lang="en-US" sz="2600" dirty="0" err="1"/>
              <a:t>determina</a:t>
            </a:r>
            <a:r>
              <a:rPr lang="en-US" sz="2600" dirty="0"/>
              <a:t> </a:t>
            </a:r>
            <a:r>
              <a:rPr lang="en-US" sz="2600" dirty="0" err="1"/>
              <a:t>dacă</a:t>
            </a:r>
            <a:r>
              <a:rPr lang="en-US" sz="2600" dirty="0"/>
              <a:t> o </a:t>
            </a:r>
            <a:r>
              <a:rPr lang="en-US" sz="2600" dirty="0" err="1"/>
              <a:t>altă</a:t>
            </a:r>
            <a:r>
              <a:rPr lang="en-US" sz="2600" dirty="0"/>
              <a:t> </a:t>
            </a:r>
            <a:r>
              <a:rPr lang="en-US" sz="2600" dirty="0" err="1"/>
              <a:t>stație</a:t>
            </a:r>
            <a:r>
              <a:rPr lang="en-US" sz="2600" dirty="0"/>
              <a:t> </a:t>
            </a:r>
            <a:r>
              <a:rPr lang="en-US" sz="2600" dirty="0" err="1"/>
              <a:t>transmite</a:t>
            </a:r>
            <a:r>
              <a:rPr lang="en-US" sz="2600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929519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1. Carrier Sense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215900" y="2884401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2. Multiple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C6181-A045-3EE3-64E2-6ED0731047F3}"/>
              </a:ext>
            </a:extLst>
          </p:cNvPr>
          <p:cNvSpPr/>
          <p:nvPr/>
        </p:nvSpPr>
        <p:spPr>
          <a:xfrm>
            <a:off x="215900" y="3839283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3. Collision Detection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D36832-F64D-BC5E-00E1-7B014226FA8C}"/>
              </a:ext>
            </a:extLst>
          </p:cNvPr>
          <p:cNvSpPr/>
          <p:nvPr/>
        </p:nvSpPr>
        <p:spPr>
          <a:xfrm>
            <a:off x="215900" y="4794165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4. Jam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DAC86-2D6E-359F-04DA-E0978A57EF9E}"/>
              </a:ext>
            </a:extLst>
          </p:cNvPr>
          <p:cNvSpPr/>
          <p:nvPr/>
        </p:nvSpPr>
        <p:spPr>
          <a:xfrm>
            <a:off x="215900" y="5749047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5. Random Backoff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234174-9D4B-43B8-EDF2-C4738584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98" y="4086716"/>
            <a:ext cx="7846104" cy="23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9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/>
              <a:t>Carrier Sense Multiple Access with Collision Detection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3848101" y="1929518"/>
            <a:ext cx="8343898" cy="1909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Protocolul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medii</a:t>
            </a:r>
            <a:r>
              <a:rPr lang="en-US" sz="2600" dirty="0"/>
              <a:t> </a:t>
            </a:r>
            <a:r>
              <a:rPr lang="en-US" sz="2600" dirty="0" err="1"/>
              <a:t>partajate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Mediul</a:t>
            </a:r>
            <a:r>
              <a:rPr lang="en-US" sz="2600" dirty="0"/>
              <a:t> </a:t>
            </a:r>
            <a:r>
              <a:rPr lang="en-US" sz="2600" dirty="0" err="1"/>
              <a:t>fiind</a:t>
            </a:r>
            <a:r>
              <a:rPr lang="en-US" sz="2600" dirty="0"/>
              <a:t> </a:t>
            </a:r>
            <a:r>
              <a:rPr lang="en-US" sz="2600" dirty="0" err="1"/>
              <a:t>partajat</a:t>
            </a:r>
            <a:r>
              <a:rPr lang="en-US" sz="2600" dirty="0"/>
              <a:t>,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riscul</a:t>
            </a:r>
            <a:r>
              <a:rPr lang="en-US" sz="2600" dirty="0"/>
              <a:t> ca doua </a:t>
            </a:r>
            <a:r>
              <a:rPr lang="en-US" sz="2600" dirty="0" err="1"/>
              <a:t>stații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transmit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același</a:t>
            </a:r>
            <a:r>
              <a:rPr lang="en-US" sz="2600" dirty="0"/>
              <a:t> </a:t>
            </a:r>
            <a:r>
              <a:rPr lang="en-US" sz="2600" dirty="0" err="1"/>
              <a:t>timp.</a:t>
            </a:r>
            <a:endParaRPr lang="en-US" sz="2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929519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1. Carrier Sense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215900" y="2884401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2. Multiple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C6181-A045-3EE3-64E2-6ED0731047F3}"/>
              </a:ext>
            </a:extLst>
          </p:cNvPr>
          <p:cNvSpPr/>
          <p:nvPr/>
        </p:nvSpPr>
        <p:spPr>
          <a:xfrm>
            <a:off x="215900" y="3839283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3. Collision Detection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D36832-F64D-BC5E-00E1-7B014226FA8C}"/>
              </a:ext>
            </a:extLst>
          </p:cNvPr>
          <p:cNvSpPr/>
          <p:nvPr/>
        </p:nvSpPr>
        <p:spPr>
          <a:xfrm>
            <a:off x="215900" y="4794165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4. Jam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DAC86-2D6E-359F-04DA-E0978A57EF9E}"/>
              </a:ext>
            </a:extLst>
          </p:cNvPr>
          <p:cNvSpPr/>
          <p:nvPr/>
        </p:nvSpPr>
        <p:spPr>
          <a:xfrm>
            <a:off x="215900" y="5749047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5. Random Backoff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6A9EE-3420-47BE-3C68-08F9355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112" y="4153481"/>
            <a:ext cx="8225875" cy="26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/>
              <a:t>Carrier Sense Multiple Access with Collision Detection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3848101" y="1929519"/>
            <a:ext cx="8343898" cy="2261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Dacă</a:t>
            </a:r>
            <a:r>
              <a:rPr lang="en-US" sz="2600" dirty="0"/>
              <a:t> doua </a:t>
            </a:r>
            <a:r>
              <a:rPr lang="en-US" sz="2600" dirty="0" err="1"/>
              <a:t>stații</a:t>
            </a:r>
            <a:r>
              <a:rPr lang="en-US" sz="2600" dirty="0"/>
              <a:t> transmit </a:t>
            </a:r>
            <a:r>
              <a:rPr lang="en-US" sz="2600" dirty="0" err="1"/>
              <a:t>simultan</a:t>
            </a:r>
            <a:r>
              <a:rPr lang="en-US" sz="2600" dirty="0"/>
              <a:t>, </a:t>
            </a:r>
            <a:r>
              <a:rPr lang="en-US" sz="2600" dirty="0" err="1"/>
              <a:t>conținutul</a:t>
            </a:r>
            <a:r>
              <a:rPr lang="en-US" sz="2600" dirty="0"/>
              <a:t> </a:t>
            </a:r>
            <a:r>
              <a:rPr lang="en-US" sz="2600" dirty="0" err="1"/>
              <a:t>cadrului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fi </a:t>
            </a:r>
            <a:r>
              <a:rPr lang="en-US" sz="2600" dirty="0" err="1"/>
              <a:t>alterat</a:t>
            </a:r>
            <a:r>
              <a:rPr lang="en-US" sz="2600" dirty="0"/>
              <a:t> (de </a:t>
            </a:r>
            <a:r>
              <a:rPr lang="en-US" sz="2600" dirty="0" err="1"/>
              <a:t>exemplu</a:t>
            </a:r>
            <a:r>
              <a:rPr lang="en-US" sz="2600" dirty="0"/>
              <a:t>, poate fi create un </a:t>
            </a:r>
            <a:r>
              <a:rPr lang="en-US" sz="2600" i="1" dirty="0"/>
              <a:t>runt frame</a:t>
            </a:r>
            <a:r>
              <a:rPr lang="en-US" sz="2600" dirty="0"/>
              <a:t> – </a:t>
            </a:r>
            <a:r>
              <a:rPr lang="en-US" sz="2600" dirty="0" err="1"/>
              <a:t>cadru</a:t>
            </a:r>
            <a:r>
              <a:rPr lang="en-US" sz="2600" dirty="0"/>
              <a:t> sub 64 de </a:t>
            </a:r>
            <a:r>
              <a:rPr lang="en-US" sz="2600" dirty="0" err="1"/>
              <a:t>octeți</a:t>
            </a:r>
            <a:r>
              <a:rPr lang="en-US" sz="2600" dirty="0"/>
              <a:t>);</a:t>
            </a:r>
          </a:p>
          <a:p>
            <a:r>
              <a:rPr lang="en-US" sz="2600" dirty="0" err="1"/>
              <a:t>Întâlnirea</a:t>
            </a:r>
            <a:r>
              <a:rPr lang="en-US" sz="2600" dirty="0"/>
              <a:t> </a:t>
            </a:r>
            <a:r>
              <a:rPr lang="en-US" sz="2600" dirty="0" err="1"/>
              <a:t>celor</a:t>
            </a:r>
            <a:r>
              <a:rPr lang="en-US" sz="2600" dirty="0"/>
              <a:t> doua </a:t>
            </a:r>
            <a:r>
              <a:rPr lang="en-US" sz="2600" dirty="0" err="1"/>
              <a:t>semnale</a:t>
            </a:r>
            <a:r>
              <a:rPr lang="en-US" sz="2600" dirty="0"/>
              <a:t> </a:t>
            </a:r>
            <a:r>
              <a:rPr lang="en-US" sz="2600" dirty="0" err="1"/>
              <a:t>poartă</a:t>
            </a:r>
            <a:r>
              <a:rPr lang="en-US" sz="2600" dirty="0"/>
              <a:t> </a:t>
            </a:r>
            <a:r>
              <a:rPr lang="en-US" sz="2600" dirty="0" err="1"/>
              <a:t>numele</a:t>
            </a:r>
            <a:r>
              <a:rPr lang="en-US" sz="2600" dirty="0"/>
              <a:t> de </a:t>
            </a:r>
            <a:r>
              <a:rPr lang="en-US" sz="2600" b="1" dirty="0" err="1"/>
              <a:t>coliziune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Stațiile</a:t>
            </a:r>
            <a:r>
              <a:rPr lang="en-US" sz="2600" dirty="0"/>
              <a:t> </a:t>
            </a:r>
            <a:r>
              <a:rPr lang="en-US" sz="2600" dirty="0" err="1"/>
              <a:t>conectate</a:t>
            </a:r>
            <a:r>
              <a:rPr lang="en-US" sz="2600" dirty="0"/>
              <a:t>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detecta</a:t>
            </a:r>
            <a:r>
              <a:rPr lang="en-US" sz="2600" dirty="0"/>
              <a:t> </a:t>
            </a:r>
            <a:r>
              <a:rPr lang="en-US" sz="2600" dirty="0" err="1"/>
              <a:t>coliziunea</a:t>
            </a:r>
            <a:r>
              <a:rPr lang="en-US" sz="2600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929519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1. Carrier Sense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215900" y="2884401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2. Multiple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C6181-A045-3EE3-64E2-6ED0731047F3}"/>
              </a:ext>
            </a:extLst>
          </p:cNvPr>
          <p:cNvSpPr/>
          <p:nvPr/>
        </p:nvSpPr>
        <p:spPr>
          <a:xfrm>
            <a:off x="215900" y="3839283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3. Collision Detection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D36832-F64D-BC5E-00E1-7B014226FA8C}"/>
              </a:ext>
            </a:extLst>
          </p:cNvPr>
          <p:cNvSpPr/>
          <p:nvPr/>
        </p:nvSpPr>
        <p:spPr>
          <a:xfrm>
            <a:off x="215900" y="4794165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4. Jam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DAC86-2D6E-359F-04DA-E0978A57EF9E}"/>
              </a:ext>
            </a:extLst>
          </p:cNvPr>
          <p:cNvSpPr/>
          <p:nvPr/>
        </p:nvSpPr>
        <p:spPr>
          <a:xfrm>
            <a:off x="215900" y="5749047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5. Random Backoff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8C734-E416-E572-93E6-46FF5FA2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4153625"/>
            <a:ext cx="8191500" cy="26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4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/>
              <a:t>Carrier Sense Multiple Access with Collision Detection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3848101" y="1929519"/>
            <a:ext cx="8343898" cy="2261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Ca </a:t>
            </a:r>
            <a:r>
              <a:rPr lang="en-US" sz="2600" dirty="0" err="1"/>
              <a:t>reacție</a:t>
            </a:r>
            <a:r>
              <a:rPr lang="en-US" sz="2600" dirty="0"/>
              <a:t> la  </a:t>
            </a:r>
            <a:r>
              <a:rPr lang="en-US" sz="2600" dirty="0" err="1"/>
              <a:t>coliziune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transmis</a:t>
            </a:r>
            <a:r>
              <a:rPr lang="en-US" sz="2600" dirty="0"/>
              <a:t> un </a:t>
            </a:r>
            <a:r>
              <a:rPr lang="en-US" sz="2600" b="1" dirty="0"/>
              <a:t>jam signal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Scopul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ca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stațiile</a:t>
            </a:r>
            <a:r>
              <a:rPr lang="en-US" sz="2400" dirty="0"/>
              <a:t> 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detecteze</a:t>
            </a:r>
            <a:r>
              <a:rPr lang="en-US" sz="2400" dirty="0"/>
              <a:t> </a:t>
            </a:r>
            <a:r>
              <a:rPr lang="en-US" sz="2400" dirty="0" err="1"/>
              <a:t>coliziunea</a:t>
            </a:r>
            <a:r>
              <a:rPr lang="en-US" sz="2400" dirty="0"/>
              <a:t>.</a:t>
            </a:r>
          </a:p>
          <a:p>
            <a:r>
              <a:rPr lang="en-US" sz="2600" dirty="0"/>
              <a:t>Jam signal-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suprascrie</a:t>
            </a:r>
            <a:r>
              <a:rPr lang="en-US" sz="2600" dirty="0"/>
              <a:t> CRC-</a:t>
            </a:r>
            <a:r>
              <a:rPr lang="en-US" sz="2600" dirty="0" err="1"/>
              <a:t>ul</a:t>
            </a:r>
            <a:r>
              <a:rPr lang="en-US" sz="2600" dirty="0"/>
              <a:t> din </a:t>
            </a:r>
            <a:r>
              <a:rPr lang="en-US" sz="2600" dirty="0" err="1"/>
              <a:t>cadrele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au </a:t>
            </a:r>
            <a:r>
              <a:rPr lang="en-US" sz="2600" dirty="0" err="1"/>
              <a:t>suferit</a:t>
            </a:r>
            <a:r>
              <a:rPr lang="en-US" sz="2600" dirty="0"/>
              <a:t> </a:t>
            </a:r>
            <a:r>
              <a:rPr lang="en-US" sz="2600" dirty="0" err="1"/>
              <a:t>coliziunea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Plăcile</a:t>
            </a:r>
            <a:r>
              <a:rPr lang="en-US" sz="2400" dirty="0"/>
              <a:t> Ethernet sunt </a:t>
            </a:r>
            <a:r>
              <a:rPr lang="en-US" sz="2400" dirty="0" err="1"/>
              <a:t>forțate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 </a:t>
            </a:r>
            <a:r>
              <a:rPr lang="en-US" sz="2400" dirty="0" err="1"/>
              <a:t>arunce</a:t>
            </a:r>
            <a:r>
              <a:rPr lang="en-US" sz="2400" dirty="0"/>
              <a:t> </a:t>
            </a:r>
            <a:r>
              <a:rPr lang="en-US" sz="2400" dirty="0" err="1"/>
              <a:t>cadrul</a:t>
            </a:r>
            <a:r>
              <a:rPr lang="en-US" sz="2400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929519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1. Carrier Sense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215900" y="2884401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2. Multiple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C6181-A045-3EE3-64E2-6ED0731047F3}"/>
              </a:ext>
            </a:extLst>
          </p:cNvPr>
          <p:cNvSpPr/>
          <p:nvPr/>
        </p:nvSpPr>
        <p:spPr>
          <a:xfrm>
            <a:off x="215900" y="3839283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3. Collision Detection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D36832-F64D-BC5E-00E1-7B014226FA8C}"/>
              </a:ext>
            </a:extLst>
          </p:cNvPr>
          <p:cNvSpPr/>
          <p:nvPr/>
        </p:nvSpPr>
        <p:spPr>
          <a:xfrm>
            <a:off x="215900" y="4794165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4. Jam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DAC86-2D6E-359F-04DA-E0978A57EF9E}"/>
              </a:ext>
            </a:extLst>
          </p:cNvPr>
          <p:cNvSpPr/>
          <p:nvPr/>
        </p:nvSpPr>
        <p:spPr>
          <a:xfrm>
            <a:off x="215900" y="5749047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5. Random Backoff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17514-5D38-18B9-FC79-9EEDEEFB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74" y="4336524"/>
            <a:ext cx="7821151" cy="22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/>
              <a:t>Carrier Sense Multiple Access with Collision Detection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3848101" y="1929519"/>
            <a:ext cx="8343898" cy="2490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Fiecare</a:t>
            </a:r>
            <a:r>
              <a:rPr lang="en-US" sz="2600" dirty="0"/>
              <a:t>  </a:t>
            </a:r>
            <a:r>
              <a:rPr lang="en-US" sz="2600" dirty="0" err="1"/>
              <a:t>stație</a:t>
            </a:r>
            <a:r>
              <a:rPr lang="en-US" sz="2600" dirty="0"/>
              <a:t> </a:t>
            </a:r>
            <a:r>
              <a:rPr lang="en-US" sz="2600" dirty="0" err="1"/>
              <a:t>așteaptă</a:t>
            </a:r>
            <a:r>
              <a:rPr lang="en-US" sz="2600" dirty="0"/>
              <a:t> un </a:t>
            </a:r>
            <a:r>
              <a:rPr lang="en-US" sz="2600" dirty="0" err="1"/>
              <a:t>timp</a:t>
            </a:r>
            <a:r>
              <a:rPr lang="en-US" sz="2600" dirty="0"/>
              <a:t> </a:t>
            </a:r>
            <a:r>
              <a:rPr lang="en-US" sz="2600" dirty="0" err="1"/>
              <a:t>aleator</a:t>
            </a:r>
            <a:r>
              <a:rPr lang="en-US" sz="2600" dirty="0"/>
              <a:t> </a:t>
            </a:r>
            <a:r>
              <a:rPr lang="en-US" sz="2600" dirty="0" err="1"/>
              <a:t>înainte</a:t>
            </a:r>
            <a:r>
              <a:rPr lang="en-US" sz="2600" dirty="0"/>
              <a:t> de a </a:t>
            </a:r>
            <a:r>
              <a:rPr lang="en-US" sz="2600" dirty="0" err="1"/>
              <a:t>retransmite</a:t>
            </a:r>
            <a:r>
              <a:rPr lang="en-US" sz="2600" dirty="0"/>
              <a:t>:</a:t>
            </a:r>
          </a:p>
          <a:p>
            <a:pPr lvl="1"/>
            <a:r>
              <a:rPr lang="en-US" sz="2400" dirty="0"/>
              <a:t>Random backoff.</a:t>
            </a:r>
          </a:p>
          <a:p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durata</a:t>
            </a:r>
            <a:r>
              <a:rPr lang="en-US" sz="2600" dirty="0"/>
              <a:t> </a:t>
            </a:r>
            <a:r>
              <a:rPr lang="en-US" sz="2600" dirty="0" err="1"/>
              <a:t>aleasă</a:t>
            </a:r>
            <a:r>
              <a:rPr lang="en-US" sz="2600" dirty="0"/>
              <a:t> </a:t>
            </a:r>
            <a:r>
              <a:rPr lang="en-US" sz="2600" dirty="0" err="1"/>
              <a:t>aleator</a:t>
            </a:r>
            <a:r>
              <a:rPr lang="en-US" sz="2600" dirty="0"/>
              <a:t>?</a:t>
            </a:r>
          </a:p>
          <a:p>
            <a:pPr lvl="1"/>
            <a:r>
              <a:rPr lang="en-US" sz="2400" dirty="0" err="1"/>
              <a:t>Răspuns</a:t>
            </a:r>
            <a:r>
              <a:rPr lang="en-US" sz="2400" dirty="0"/>
              <a:t>: Pentru a reduce </a:t>
            </a: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apariției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</a:t>
            </a:r>
            <a:r>
              <a:rPr lang="en-US" sz="2400" dirty="0" err="1"/>
              <a:t>coliziuni</a:t>
            </a:r>
            <a:r>
              <a:rPr lang="en-US" sz="2400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929519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1. Carrier Sense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215900" y="2884401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2. Multiple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C6181-A045-3EE3-64E2-6ED0731047F3}"/>
              </a:ext>
            </a:extLst>
          </p:cNvPr>
          <p:cNvSpPr/>
          <p:nvPr/>
        </p:nvSpPr>
        <p:spPr>
          <a:xfrm>
            <a:off x="215900" y="3839283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3. Collision Detection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D36832-F64D-BC5E-00E1-7B014226FA8C}"/>
              </a:ext>
            </a:extLst>
          </p:cNvPr>
          <p:cNvSpPr/>
          <p:nvPr/>
        </p:nvSpPr>
        <p:spPr>
          <a:xfrm>
            <a:off x="215900" y="4794165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4. Jam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ADAC86-2D6E-359F-04DA-E0978A57EF9E}"/>
              </a:ext>
            </a:extLst>
          </p:cNvPr>
          <p:cNvSpPr/>
          <p:nvPr/>
        </p:nvSpPr>
        <p:spPr>
          <a:xfrm>
            <a:off x="215900" y="5749047"/>
            <a:ext cx="3378200" cy="6731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5. Random Backoff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D3D91B-C26E-FBD5-CBB3-2C908199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223" y="4309707"/>
            <a:ext cx="7809653" cy="23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0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Limitările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</a:t>
            </a:r>
            <a:r>
              <a:rPr lang="en-US" dirty="0" err="1"/>
              <a:t>fizic</a:t>
            </a:r>
            <a:endParaRPr lang="en-US" dirty="0"/>
          </a:p>
        </p:txBody>
      </p:sp>
      <p:pic>
        <p:nvPicPr>
          <p:cNvPr id="3" name="Screenshot 2020-12-19 at 11.55.02.png" descr="Screenshot 2020-12-19 at 11.55.02.png">
            <a:extLst>
              <a:ext uri="{FF2B5EF4-FFF2-40B4-BE49-F238E27FC236}">
                <a16:creationId xmlns:a16="http://schemas.microsoft.com/office/drawing/2014/main" id="{CB47430D-B46D-4BE1-026A-F52CDFAB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10" y="1834325"/>
            <a:ext cx="9777780" cy="49195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2857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Ethernet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781347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Fast Ethernet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1574800" y="2345617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100BASE-TX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1420C9-08EB-F35C-0821-E60A941C739A}"/>
              </a:ext>
            </a:extLst>
          </p:cNvPr>
          <p:cNvSpPr/>
          <p:nvPr/>
        </p:nvSpPr>
        <p:spPr>
          <a:xfrm>
            <a:off x="1574800" y="2909886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100BASE-FX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57647-98DB-AD41-EEAE-BD8140B8A20B}"/>
              </a:ext>
            </a:extLst>
          </p:cNvPr>
          <p:cNvSpPr/>
          <p:nvPr/>
        </p:nvSpPr>
        <p:spPr>
          <a:xfrm>
            <a:off x="1574800" y="3468510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100BASE-SX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945E31-57C6-7FD3-A1B5-CB7F3528F938}"/>
              </a:ext>
            </a:extLst>
          </p:cNvPr>
          <p:cNvSpPr/>
          <p:nvPr/>
        </p:nvSpPr>
        <p:spPr>
          <a:xfrm>
            <a:off x="215900" y="4137464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Gigabit Ethernet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B4838F-FB19-0DB5-A486-51ADF94EBF4E}"/>
              </a:ext>
            </a:extLst>
          </p:cNvPr>
          <p:cNvSpPr/>
          <p:nvPr/>
        </p:nvSpPr>
        <p:spPr>
          <a:xfrm>
            <a:off x="215900" y="4804612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 Gigabit Ethernet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6828EB-B0BC-7916-A964-DB3D9D7FA25D}"/>
              </a:ext>
            </a:extLst>
          </p:cNvPr>
          <p:cNvSpPr/>
          <p:nvPr/>
        </p:nvSpPr>
        <p:spPr>
          <a:xfrm>
            <a:off x="215900" y="5471760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40 Gigabit Ethernet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739FE8-1184-0C15-1A22-FD54417851CA}"/>
              </a:ext>
            </a:extLst>
          </p:cNvPr>
          <p:cNvSpPr/>
          <p:nvPr/>
        </p:nvSpPr>
        <p:spPr>
          <a:xfrm>
            <a:off x="215900" y="6138908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 Gigabit Ethernet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3EB5A-3BC2-A0F2-88C4-CD107DCA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44" y="1781347"/>
            <a:ext cx="6522387" cy="494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88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Ethernet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781347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Fast Ethernet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1574800" y="2345617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100BASE-TX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1420C9-08EB-F35C-0821-E60A941C739A}"/>
              </a:ext>
            </a:extLst>
          </p:cNvPr>
          <p:cNvSpPr/>
          <p:nvPr/>
        </p:nvSpPr>
        <p:spPr>
          <a:xfrm>
            <a:off x="1574800" y="2909886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100BASE-FX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57647-98DB-AD41-EEAE-BD8140B8A20B}"/>
              </a:ext>
            </a:extLst>
          </p:cNvPr>
          <p:cNvSpPr/>
          <p:nvPr/>
        </p:nvSpPr>
        <p:spPr>
          <a:xfrm>
            <a:off x="1574800" y="3468510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100BASE-SX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945E31-57C6-7FD3-A1B5-CB7F3528F938}"/>
              </a:ext>
            </a:extLst>
          </p:cNvPr>
          <p:cNvSpPr/>
          <p:nvPr/>
        </p:nvSpPr>
        <p:spPr>
          <a:xfrm>
            <a:off x="215900" y="4137464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Gigabit Ethernet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B4838F-FB19-0DB5-A486-51ADF94EBF4E}"/>
              </a:ext>
            </a:extLst>
          </p:cNvPr>
          <p:cNvSpPr/>
          <p:nvPr/>
        </p:nvSpPr>
        <p:spPr>
          <a:xfrm>
            <a:off x="215900" y="4804612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 Gigabit Ethernet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6828EB-B0BC-7916-A964-DB3D9D7FA25D}"/>
              </a:ext>
            </a:extLst>
          </p:cNvPr>
          <p:cNvSpPr/>
          <p:nvPr/>
        </p:nvSpPr>
        <p:spPr>
          <a:xfrm>
            <a:off x="215900" y="5471760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40 Gigabit Ethernet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739FE8-1184-0C15-1A22-FD54417851CA}"/>
              </a:ext>
            </a:extLst>
          </p:cNvPr>
          <p:cNvSpPr/>
          <p:nvPr/>
        </p:nvSpPr>
        <p:spPr>
          <a:xfrm>
            <a:off x="215900" y="6138908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 Gigabit Ethernet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15A73-6CFC-C0A5-9FAC-DACA0A92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689" y="1806747"/>
            <a:ext cx="5826011" cy="49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6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Gigabit Ethernet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781347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Fast Ethernet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1574800" y="2345617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100BASE-TX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1420C9-08EB-F35C-0821-E60A941C739A}"/>
              </a:ext>
            </a:extLst>
          </p:cNvPr>
          <p:cNvSpPr/>
          <p:nvPr/>
        </p:nvSpPr>
        <p:spPr>
          <a:xfrm>
            <a:off x="1574800" y="2909886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100BASE-FX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57647-98DB-AD41-EEAE-BD8140B8A20B}"/>
              </a:ext>
            </a:extLst>
          </p:cNvPr>
          <p:cNvSpPr/>
          <p:nvPr/>
        </p:nvSpPr>
        <p:spPr>
          <a:xfrm>
            <a:off x="1574800" y="3468510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100BASE-SX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945E31-57C6-7FD3-A1B5-CB7F3528F938}"/>
              </a:ext>
            </a:extLst>
          </p:cNvPr>
          <p:cNvSpPr/>
          <p:nvPr/>
        </p:nvSpPr>
        <p:spPr>
          <a:xfrm>
            <a:off x="215900" y="4137464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Gigabit Ethernet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B4838F-FB19-0DB5-A486-51ADF94EBF4E}"/>
              </a:ext>
            </a:extLst>
          </p:cNvPr>
          <p:cNvSpPr/>
          <p:nvPr/>
        </p:nvSpPr>
        <p:spPr>
          <a:xfrm>
            <a:off x="215900" y="4804612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 Gigabit Ethernet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6828EB-B0BC-7916-A964-DB3D9D7FA25D}"/>
              </a:ext>
            </a:extLst>
          </p:cNvPr>
          <p:cNvSpPr/>
          <p:nvPr/>
        </p:nvSpPr>
        <p:spPr>
          <a:xfrm>
            <a:off x="215900" y="5471760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40 Gigabit Ethernet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739FE8-1184-0C15-1A22-FD54417851CA}"/>
              </a:ext>
            </a:extLst>
          </p:cNvPr>
          <p:cNvSpPr/>
          <p:nvPr/>
        </p:nvSpPr>
        <p:spPr>
          <a:xfrm>
            <a:off x="215900" y="6138908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 Gigabit Ethernet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CBDE2-BB06-A34D-60A6-B01C8253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802" y="1780607"/>
            <a:ext cx="7980197" cy="50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6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40 / 100  Gigabit Ethernet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A76BC0-0F62-A737-4E07-66729ACB8482}"/>
              </a:ext>
            </a:extLst>
          </p:cNvPr>
          <p:cNvSpPr/>
          <p:nvPr/>
        </p:nvSpPr>
        <p:spPr>
          <a:xfrm>
            <a:off x="215900" y="1781347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Fast Ethernet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F947F3-1B5C-3029-2740-0E29F29372EE}"/>
              </a:ext>
            </a:extLst>
          </p:cNvPr>
          <p:cNvSpPr/>
          <p:nvPr/>
        </p:nvSpPr>
        <p:spPr>
          <a:xfrm>
            <a:off x="1574800" y="2345617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100BASE-TX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1420C9-08EB-F35C-0821-E60A941C739A}"/>
              </a:ext>
            </a:extLst>
          </p:cNvPr>
          <p:cNvSpPr/>
          <p:nvPr/>
        </p:nvSpPr>
        <p:spPr>
          <a:xfrm>
            <a:off x="1574800" y="2909886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100BASE-FX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57647-98DB-AD41-EEAE-BD8140B8A20B}"/>
              </a:ext>
            </a:extLst>
          </p:cNvPr>
          <p:cNvSpPr/>
          <p:nvPr/>
        </p:nvSpPr>
        <p:spPr>
          <a:xfrm>
            <a:off x="1574800" y="3468510"/>
            <a:ext cx="2019300" cy="4737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100BASE-SX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945E31-57C6-7FD3-A1B5-CB7F3528F938}"/>
              </a:ext>
            </a:extLst>
          </p:cNvPr>
          <p:cNvSpPr/>
          <p:nvPr/>
        </p:nvSpPr>
        <p:spPr>
          <a:xfrm>
            <a:off x="215900" y="4137464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dk1"/>
                </a:solidFill>
              </a:rPr>
              <a:t>Gigabit Ethernet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B4838F-FB19-0DB5-A486-51ADF94EBF4E}"/>
              </a:ext>
            </a:extLst>
          </p:cNvPr>
          <p:cNvSpPr/>
          <p:nvPr/>
        </p:nvSpPr>
        <p:spPr>
          <a:xfrm>
            <a:off x="215900" y="4804612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10 Gigabit Ethernet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6828EB-B0BC-7916-A964-DB3D9D7FA25D}"/>
              </a:ext>
            </a:extLst>
          </p:cNvPr>
          <p:cNvSpPr/>
          <p:nvPr/>
        </p:nvSpPr>
        <p:spPr>
          <a:xfrm>
            <a:off x="215900" y="5471760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40 Gigabit Ethernet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739FE8-1184-0C15-1A22-FD54417851CA}"/>
              </a:ext>
            </a:extLst>
          </p:cNvPr>
          <p:cNvSpPr/>
          <p:nvPr/>
        </p:nvSpPr>
        <p:spPr>
          <a:xfrm>
            <a:off x="215900" y="6138908"/>
            <a:ext cx="3378200" cy="4737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lt1"/>
                </a:solidFill>
              </a:rPr>
              <a:t>100 Gigabit Ethernet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815ADD-74F9-1B8F-7B8A-94D930D4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24" y="1819447"/>
            <a:ext cx="8326576" cy="48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6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Latența</a:t>
            </a:r>
            <a:r>
              <a:rPr lang="en-US" dirty="0"/>
              <a:t> </a:t>
            </a:r>
            <a:r>
              <a:rPr lang="en-US" dirty="0" err="1"/>
              <a:t>rețelei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905000"/>
            <a:ext cx="119888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b="1" dirty="0" err="1"/>
              <a:t>Latenţa</a:t>
            </a:r>
            <a:r>
              <a:rPr lang="en-US" sz="2600" dirty="0"/>
              <a:t> </a:t>
            </a:r>
            <a:r>
              <a:rPr lang="en-US" sz="2600" dirty="0" err="1"/>
              <a:t>reprezintă</a:t>
            </a:r>
            <a:r>
              <a:rPr lang="en-US" sz="2600" dirty="0"/>
              <a:t> </a:t>
            </a:r>
            <a:r>
              <a:rPr lang="en-US" sz="2600" dirty="0" err="1"/>
              <a:t>timpul</a:t>
            </a:r>
            <a:r>
              <a:rPr lang="en-US" sz="2600" dirty="0"/>
              <a:t> </a:t>
            </a:r>
            <a:r>
              <a:rPr lang="en-US" sz="2600" dirty="0" err="1"/>
              <a:t>necesar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dirty="0" err="1"/>
              <a:t>mesaj</a:t>
            </a:r>
            <a:r>
              <a:rPr lang="en-US" sz="2600" dirty="0"/>
              <a:t> pentru a </a:t>
            </a:r>
            <a:r>
              <a:rPr lang="en-US" sz="2600" dirty="0" err="1"/>
              <a:t>ajunge</a:t>
            </a:r>
            <a:r>
              <a:rPr lang="en-US" sz="2600" dirty="0"/>
              <a:t> de la </a:t>
            </a:r>
            <a:r>
              <a:rPr lang="en-US" sz="2600" dirty="0" err="1"/>
              <a:t>sursă</a:t>
            </a:r>
            <a:r>
              <a:rPr lang="en-US" sz="2600" dirty="0"/>
              <a:t> la </a:t>
            </a:r>
            <a:r>
              <a:rPr lang="en-US" sz="2600" dirty="0" err="1"/>
              <a:t>destinaţie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Surse</a:t>
            </a:r>
            <a:r>
              <a:rPr lang="en-US" sz="2600" dirty="0"/>
              <a:t> ale </a:t>
            </a:r>
            <a:r>
              <a:rPr lang="en-US" sz="2600" dirty="0" err="1"/>
              <a:t>latenţei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400" dirty="0" err="1"/>
              <a:t>Latenţa</a:t>
            </a:r>
            <a:r>
              <a:rPr lang="en-US" sz="2400" dirty="0"/>
              <a:t> </a:t>
            </a:r>
            <a:r>
              <a:rPr lang="en-US" sz="2400" dirty="0" err="1"/>
              <a:t>transmisiei</a:t>
            </a:r>
            <a:r>
              <a:rPr lang="en-US" sz="2400" dirty="0"/>
              <a:t> la </a:t>
            </a:r>
            <a:r>
              <a:rPr lang="en-US" sz="2400" dirty="0" err="1"/>
              <a:t>nivelul</a:t>
            </a:r>
            <a:r>
              <a:rPr lang="en-US" sz="2400" dirty="0"/>
              <a:t> </a:t>
            </a:r>
            <a:r>
              <a:rPr lang="en-US" sz="2400" dirty="0" err="1"/>
              <a:t>interfeţei</a:t>
            </a:r>
            <a:r>
              <a:rPr lang="en-US" sz="2400" dirty="0"/>
              <a:t> de </a:t>
            </a:r>
            <a:r>
              <a:rPr lang="en-US" sz="2400" dirty="0" err="1"/>
              <a:t>reţea</a:t>
            </a:r>
            <a:r>
              <a:rPr lang="en-US" sz="2400" dirty="0"/>
              <a:t>:</a:t>
            </a:r>
          </a:p>
          <a:p>
            <a:pPr marL="1200150" lvl="2" indent="-285750"/>
            <a:r>
              <a:rPr lang="en-US" sz="2200" dirty="0"/>
              <a:t>~ 1 </a:t>
            </a:r>
            <a:r>
              <a:rPr lang="en-US" sz="2200" dirty="0" err="1"/>
              <a:t>microsecundă</a:t>
            </a:r>
            <a:r>
              <a:rPr lang="en-US" sz="2200" dirty="0"/>
              <a:t>. pentru 10 BASE-T.</a:t>
            </a:r>
          </a:p>
          <a:p>
            <a:pPr marL="742950" lvl="1" indent="-285750"/>
            <a:r>
              <a:rPr lang="en-US" sz="2400" dirty="0" err="1"/>
              <a:t>Latenţa</a:t>
            </a:r>
            <a:r>
              <a:rPr lang="en-US" sz="2400" dirty="0"/>
              <a:t> de </a:t>
            </a:r>
            <a:r>
              <a:rPr lang="en-US" sz="2400" dirty="0" err="1"/>
              <a:t>propagare</a:t>
            </a:r>
            <a:r>
              <a:rPr lang="en-US" sz="2400" dirty="0"/>
              <a:t>:</a:t>
            </a:r>
          </a:p>
          <a:p>
            <a:pPr marL="1200150" lvl="2" indent="-285750"/>
            <a:r>
              <a:rPr lang="en-US" sz="2200" dirty="0"/>
              <a:t>~ 0.556 </a:t>
            </a:r>
            <a:r>
              <a:rPr lang="en-US" sz="2200" dirty="0" err="1"/>
              <a:t>microsecunde</a:t>
            </a:r>
            <a:r>
              <a:rPr lang="en-US" sz="2200" dirty="0"/>
              <a:t> pentru 100 m </a:t>
            </a:r>
            <a:r>
              <a:rPr lang="en-US" sz="2200" dirty="0" err="1"/>
              <a:t>cablu</a:t>
            </a:r>
            <a:r>
              <a:rPr lang="en-US" sz="2200" dirty="0"/>
              <a:t> CAT 5 UTP.</a:t>
            </a:r>
          </a:p>
          <a:p>
            <a:pPr marL="742950" lvl="1" indent="-285750"/>
            <a:r>
              <a:rPr lang="en-US" sz="2400" dirty="0" err="1"/>
              <a:t>Latenţa</a:t>
            </a:r>
            <a:r>
              <a:rPr lang="en-US" sz="2400" dirty="0"/>
              <a:t>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echipamentele</a:t>
            </a:r>
            <a:r>
              <a:rPr lang="en-US" sz="2400" dirty="0"/>
              <a:t> de </a:t>
            </a:r>
            <a:r>
              <a:rPr lang="en-US" sz="2400" dirty="0" err="1"/>
              <a:t>interconectare</a:t>
            </a:r>
            <a:r>
              <a:rPr lang="en-US" sz="2400" dirty="0"/>
              <a:t>:</a:t>
            </a:r>
          </a:p>
          <a:p>
            <a:pPr marL="1200150" lvl="2" indent="-285750"/>
            <a:r>
              <a:rPr lang="en-US" sz="2200" dirty="0" err="1"/>
              <a:t>Aceasta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cea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importantă</a:t>
            </a:r>
            <a:r>
              <a:rPr lang="en-US" sz="2200" dirty="0"/>
              <a:t> </a:t>
            </a:r>
            <a:r>
              <a:rPr lang="en-US" sz="2200" dirty="0" err="1"/>
              <a:t>sursă</a:t>
            </a:r>
            <a:r>
              <a:rPr lang="en-US" sz="2200" dirty="0"/>
              <a:t> de </a:t>
            </a:r>
            <a:r>
              <a:rPr lang="en-US" sz="2200" dirty="0" err="1"/>
              <a:t>latenţă</a:t>
            </a:r>
            <a:r>
              <a:rPr lang="en-US" sz="2200" dirty="0"/>
              <a:t>;</a:t>
            </a:r>
          </a:p>
          <a:p>
            <a:pPr marL="1200150" lvl="2" indent="-285750"/>
            <a:r>
              <a:rPr lang="en-US" sz="2200" dirty="0" err="1"/>
              <a:t>Variază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funcţie</a:t>
            </a:r>
            <a:r>
              <a:rPr lang="en-US" sz="2200" dirty="0"/>
              <a:t> de </a:t>
            </a:r>
            <a:r>
              <a:rPr lang="en-US" sz="2200" dirty="0" err="1"/>
              <a:t>tipul</a:t>
            </a:r>
            <a:r>
              <a:rPr lang="en-US" sz="2200" dirty="0"/>
              <a:t> </a:t>
            </a:r>
            <a:r>
              <a:rPr lang="en-US" sz="2200" dirty="0" err="1"/>
              <a:t>dispozitivului</a:t>
            </a:r>
            <a:r>
              <a:rPr lang="en-US" sz="2200" dirty="0"/>
              <a:t> de </a:t>
            </a:r>
            <a:r>
              <a:rPr lang="en-US" sz="2200" dirty="0" err="1"/>
              <a:t>interconectare</a:t>
            </a:r>
            <a:r>
              <a:rPr lang="en-US" sz="2200" dirty="0"/>
              <a:t> (de </a:t>
            </a:r>
            <a:r>
              <a:rPr lang="en-US" sz="2200" dirty="0" err="1"/>
              <a:t>nivel</a:t>
            </a:r>
            <a:r>
              <a:rPr lang="en-US" sz="2200" dirty="0"/>
              <a:t> 1, 2 </a:t>
            </a:r>
            <a:r>
              <a:rPr lang="en-US" sz="2200" dirty="0" err="1"/>
              <a:t>sau</a:t>
            </a:r>
            <a:r>
              <a:rPr lang="en-US" sz="2200" dirty="0"/>
              <a:t> 3).</a:t>
            </a:r>
          </a:p>
          <a:p>
            <a:pPr marL="285750" indent="-285750"/>
            <a:r>
              <a:rPr lang="en-US" sz="2600" dirty="0"/>
              <a:t>La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nivel</a:t>
            </a:r>
            <a:r>
              <a:rPr lang="en-US" sz="2600" dirty="0"/>
              <a:t> </a:t>
            </a:r>
            <a:r>
              <a:rPr lang="en-US" sz="2600" dirty="0" err="1"/>
              <a:t>apare</a:t>
            </a:r>
            <a:r>
              <a:rPr lang="en-US" sz="2600" dirty="0"/>
              <a:t> </a:t>
            </a:r>
            <a:r>
              <a:rPr lang="en-US" sz="2600" dirty="0" err="1"/>
              <a:t>cea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mare </a:t>
            </a:r>
            <a:r>
              <a:rPr lang="en-US" sz="2600" dirty="0" err="1"/>
              <a:t>latenţă</a:t>
            </a:r>
            <a:r>
              <a:rPr lang="en-US" sz="2600" dirty="0"/>
              <a:t>?</a:t>
            </a:r>
          </a:p>
          <a:p>
            <a:pPr marL="742950" lvl="1" indent="-285750"/>
            <a:r>
              <a:rPr lang="en-US" sz="2400" dirty="0" err="1"/>
              <a:t>Răspuns</a:t>
            </a:r>
            <a:r>
              <a:rPr lang="en-US" sz="2400" dirty="0"/>
              <a:t>: La </a:t>
            </a:r>
            <a:r>
              <a:rPr lang="en-US" sz="2400" dirty="0" err="1"/>
              <a:t>nivelul</a:t>
            </a:r>
            <a:r>
              <a:rPr lang="en-US" sz="2400" dirty="0"/>
              <a:t> 3, din </a:t>
            </a:r>
            <a:r>
              <a:rPr lang="en-US" sz="2400" dirty="0" err="1"/>
              <a:t>cauza</a:t>
            </a:r>
            <a:r>
              <a:rPr lang="en-US" sz="2400" dirty="0"/>
              <a:t> </a:t>
            </a:r>
            <a:r>
              <a:rPr lang="en-US" sz="2400" dirty="0" err="1"/>
              <a:t>rutării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stații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la </a:t>
            </a:r>
            <a:r>
              <a:rPr lang="en-US" sz="2400" dirty="0" err="1"/>
              <a:t>destinație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223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Dispozitive</a:t>
            </a:r>
            <a:r>
              <a:rPr lang="en-US" dirty="0"/>
              <a:t> de </a:t>
            </a:r>
            <a:r>
              <a:rPr lang="en-US" dirty="0" err="1"/>
              <a:t>interconectare</a:t>
            </a:r>
            <a:endParaRPr lang="en-US" dirty="0"/>
          </a:p>
        </p:txBody>
      </p:sp>
      <p:pic>
        <p:nvPicPr>
          <p:cNvPr id="4" name="Screenshot 2020-12-19 at 15.18.05.png" descr="Screenshot 2020-12-19 at 15.18.05.png">
            <a:extLst>
              <a:ext uri="{FF2B5EF4-FFF2-40B4-BE49-F238E27FC236}">
                <a16:creationId xmlns:a16="http://schemas.microsoft.com/office/drawing/2014/main" id="{A94A8DA3-A4A7-343D-ED7F-0CA29DAD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76" y="1879350"/>
            <a:ext cx="9775647" cy="49626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96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Rolul</a:t>
            </a:r>
            <a:r>
              <a:rPr lang="en-US" dirty="0"/>
              <a:t> switch-</a:t>
            </a:r>
            <a:r>
              <a:rPr lang="en-US" dirty="0" err="1"/>
              <a:t>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905000"/>
            <a:ext cx="119888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Switch-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operează</a:t>
            </a:r>
            <a:r>
              <a:rPr lang="en-US" sz="2600" dirty="0"/>
              <a:t> la </a:t>
            </a:r>
            <a:r>
              <a:rPr lang="en-US" sz="2600" dirty="0" err="1"/>
              <a:t>nivelul</a:t>
            </a:r>
            <a:r>
              <a:rPr lang="en-US" sz="2600" dirty="0"/>
              <a:t> 2, </a:t>
            </a:r>
            <a:r>
              <a:rPr lang="en-US" sz="2600" dirty="0" err="1"/>
              <a:t>legătură</a:t>
            </a:r>
            <a:r>
              <a:rPr lang="en-US" sz="2600" dirty="0"/>
              <a:t> de date;</a:t>
            </a:r>
          </a:p>
          <a:p>
            <a:pPr marL="285750" indent="-285750"/>
            <a:r>
              <a:rPr lang="en-US" sz="2600" dirty="0" err="1"/>
              <a:t>Rolul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switch </a:t>
            </a:r>
            <a:r>
              <a:rPr lang="en-US" sz="2600" dirty="0" err="1"/>
              <a:t>este</a:t>
            </a:r>
            <a:r>
              <a:rPr lang="en-US" sz="2600" dirty="0"/>
              <a:t> de a </a:t>
            </a:r>
            <a:r>
              <a:rPr lang="en-US" sz="2600" dirty="0" err="1"/>
              <a:t>oferi</a:t>
            </a:r>
            <a:r>
              <a:rPr lang="en-US" sz="2600" dirty="0"/>
              <a:t> </a:t>
            </a:r>
            <a:r>
              <a:rPr lang="en-US" sz="2600" dirty="0" err="1"/>
              <a:t>legături</a:t>
            </a:r>
            <a:r>
              <a:rPr lang="en-US" sz="2600" dirty="0"/>
              <a:t> de </a:t>
            </a:r>
            <a:r>
              <a:rPr lang="en-US" sz="2600" dirty="0" err="1"/>
              <a:t>viteză</a:t>
            </a:r>
            <a:r>
              <a:rPr lang="en-US" sz="2600" dirty="0"/>
              <a:t> mare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latenţă</a:t>
            </a:r>
            <a:r>
              <a:rPr lang="en-US" sz="2600" dirty="0"/>
              <a:t> </a:t>
            </a:r>
            <a:r>
              <a:rPr lang="en-US" sz="2600" dirty="0" err="1"/>
              <a:t>mică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reţele</a:t>
            </a:r>
            <a:r>
              <a:rPr lang="en-US" sz="2600" dirty="0"/>
              <a:t> </a:t>
            </a:r>
            <a:r>
              <a:rPr lang="en-US" sz="2600" dirty="0" err="1"/>
              <a:t>restrânse</a:t>
            </a:r>
            <a:r>
              <a:rPr lang="en-US" sz="2600" dirty="0"/>
              <a:t> din </a:t>
            </a:r>
            <a:r>
              <a:rPr lang="en-US" sz="2600" dirty="0" err="1"/>
              <a:t>punct</a:t>
            </a:r>
            <a:r>
              <a:rPr lang="en-US" sz="2600" dirty="0"/>
              <a:t> de </a:t>
            </a:r>
            <a:r>
              <a:rPr lang="en-US" sz="2600" dirty="0" err="1"/>
              <a:t>vedere</a:t>
            </a:r>
            <a:r>
              <a:rPr lang="en-US" sz="2600" dirty="0"/>
              <a:t> geographic;</a:t>
            </a:r>
          </a:p>
          <a:p>
            <a:pPr marL="285750" indent="-285750"/>
            <a:r>
              <a:rPr lang="en-US" sz="2600" dirty="0"/>
              <a:t>Switch-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delimitează</a:t>
            </a:r>
            <a:r>
              <a:rPr lang="en-US" sz="2600" dirty="0"/>
              <a:t> </a:t>
            </a:r>
            <a:r>
              <a:rPr lang="en-US" sz="2600" dirty="0" err="1"/>
              <a:t>domeniile</a:t>
            </a:r>
            <a:r>
              <a:rPr lang="en-US" sz="2600" dirty="0"/>
              <a:t> de </a:t>
            </a:r>
            <a:r>
              <a:rPr lang="en-US" sz="2600" dirty="0" err="1"/>
              <a:t>coliziune</a:t>
            </a:r>
            <a:r>
              <a:rPr lang="en-US" sz="2600" dirty="0"/>
              <a:t>, </a:t>
            </a:r>
            <a:r>
              <a:rPr lang="en-US" sz="2600" dirty="0" err="1"/>
              <a:t>dar</a:t>
            </a:r>
            <a:r>
              <a:rPr lang="en-US" sz="2600" dirty="0"/>
              <a:t> </a:t>
            </a:r>
            <a:r>
              <a:rPr lang="en-US" sz="2600" dirty="0" err="1"/>
              <a:t>extinde</a:t>
            </a:r>
            <a:r>
              <a:rPr lang="en-US" sz="2600" dirty="0"/>
              <a:t> </a:t>
            </a:r>
            <a:r>
              <a:rPr lang="en-US" sz="2600" dirty="0" err="1"/>
              <a:t>domeniile</a:t>
            </a:r>
            <a:r>
              <a:rPr lang="en-US" sz="2600" dirty="0"/>
              <a:t> de broadcast;</a:t>
            </a:r>
          </a:p>
          <a:p>
            <a:pPr marL="285750" indent="-285750"/>
            <a:r>
              <a:rPr lang="en-US" sz="2600" dirty="0"/>
              <a:t>Switch-urile sunt </a:t>
            </a:r>
            <a:r>
              <a:rPr lang="en-US" sz="2600" dirty="0" err="1"/>
              <a:t>caracterizate</a:t>
            </a:r>
            <a:r>
              <a:rPr lang="en-US" sz="2600" dirty="0"/>
              <a:t> </a:t>
            </a:r>
            <a:r>
              <a:rPr lang="en-US" sz="2600" dirty="0" err="1"/>
              <a:t>printr</a:t>
            </a:r>
            <a:r>
              <a:rPr lang="en-US" sz="2600" dirty="0"/>
              <a:t>-un </a:t>
            </a:r>
            <a:r>
              <a:rPr lang="en-US" sz="2600" dirty="0" err="1"/>
              <a:t>număr</a:t>
            </a:r>
            <a:r>
              <a:rPr lang="en-US" sz="2600" dirty="0"/>
              <a:t> mare de </a:t>
            </a:r>
            <a:r>
              <a:rPr lang="en-US" sz="2600" dirty="0" err="1"/>
              <a:t>porturi</a:t>
            </a:r>
            <a:r>
              <a:rPr lang="en-US" sz="2600" dirty="0"/>
              <a:t> (pot </a:t>
            </a:r>
            <a:r>
              <a:rPr lang="en-US" sz="2600" dirty="0" err="1"/>
              <a:t>ajunge</a:t>
            </a:r>
            <a:r>
              <a:rPr lang="en-US" sz="2600" dirty="0"/>
              <a:t> la </a:t>
            </a:r>
            <a:r>
              <a:rPr lang="en-US" sz="2600" dirty="0" err="1"/>
              <a:t>câteva</a:t>
            </a:r>
            <a:r>
              <a:rPr lang="en-US" sz="2600" dirty="0"/>
              <a:t> </a:t>
            </a:r>
            <a:r>
              <a:rPr lang="en-US" sz="2600" dirty="0" err="1"/>
              <a:t>sute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tehnologii</a:t>
            </a:r>
            <a:r>
              <a:rPr lang="en-US" sz="2600" dirty="0"/>
              <a:t> de </a:t>
            </a:r>
            <a:r>
              <a:rPr lang="en-US" sz="2600" dirty="0" err="1"/>
              <a:t>tipul</a:t>
            </a:r>
            <a:r>
              <a:rPr lang="en-US" sz="2600" dirty="0"/>
              <a:t> </a:t>
            </a:r>
            <a:r>
              <a:rPr lang="en-US" sz="2600" dirty="0" err="1"/>
              <a:t>StackWise</a:t>
            </a:r>
            <a:r>
              <a:rPr lang="en-US" sz="2600" dirty="0"/>
              <a:t>)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funcţii</a:t>
            </a:r>
            <a:r>
              <a:rPr lang="en-US" sz="2600" dirty="0"/>
              <a:t> de </a:t>
            </a:r>
            <a:r>
              <a:rPr lang="en-US" sz="2600" dirty="0" err="1"/>
              <a:t>bază</a:t>
            </a:r>
            <a:r>
              <a:rPr lang="en-US" sz="2600" dirty="0"/>
              <a:t> </a:t>
            </a:r>
            <a:r>
              <a:rPr lang="en-US" sz="2600" dirty="0" err="1"/>
              <a:t>implementate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hardware;</a:t>
            </a:r>
          </a:p>
          <a:p>
            <a:pPr marL="285750" indent="-285750"/>
            <a:r>
              <a:rPr lang="en-US" sz="2600" dirty="0"/>
              <a:t>Switch-</a:t>
            </a:r>
            <a:r>
              <a:rPr lang="en-US" sz="2600" dirty="0" err="1"/>
              <a:t>ul</a:t>
            </a:r>
            <a:r>
              <a:rPr lang="en-US" sz="2600" dirty="0"/>
              <a:t> nu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suficient</a:t>
            </a:r>
            <a:r>
              <a:rPr lang="en-US" sz="2600" dirty="0"/>
              <a:t> pentru a </a:t>
            </a:r>
            <a:r>
              <a:rPr lang="en-US" sz="2600" dirty="0" err="1"/>
              <a:t>avea</a:t>
            </a:r>
            <a:r>
              <a:rPr lang="en-US" sz="2600" dirty="0"/>
              <a:t> </a:t>
            </a:r>
            <a:r>
              <a:rPr lang="en-US" sz="2600" dirty="0" err="1"/>
              <a:t>conectivitate</a:t>
            </a:r>
            <a:r>
              <a:rPr lang="en-US" sz="2600" dirty="0"/>
              <a:t> </a:t>
            </a:r>
            <a:r>
              <a:rPr lang="en-US" sz="2600" dirty="0" err="1"/>
              <a:t>între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reţele</a:t>
            </a:r>
            <a:r>
              <a:rPr lang="en-US" sz="2600" dirty="0"/>
              <a:t> </a:t>
            </a:r>
            <a:r>
              <a:rPr lang="en-US" sz="2600" dirty="0" err="1"/>
              <a:t>diferite</a:t>
            </a:r>
            <a:r>
              <a:rPr lang="en-US" sz="2600" dirty="0"/>
              <a:t> (pentru </a:t>
            </a:r>
            <a:r>
              <a:rPr lang="en-US" sz="2600" dirty="0" err="1"/>
              <a:t>aceasta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nevoie de un </a:t>
            </a:r>
            <a:r>
              <a:rPr lang="en-US" sz="2600" dirty="0" err="1"/>
              <a:t>ruter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gateway).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977DB-DDCA-F681-D339-4E9C1B04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562" y="5093437"/>
            <a:ext cx="3678438" cy="17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 de </a:t>
            </a:r>
            <a:r>
              <a:rPr lang="en-US" dirty="0" err="1"/>
              <a:t>operare</a:t>
            </a:r>
            <a:r>
              <a:rPr lang="en-US" dirty="0"/>
              <a:t> al switch-</a:t>
            </a:r>
            <a:r>
              <a:rPr lang="en-US" dirty="0" err="1"/>
              <a:t>ului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009CC9-9FD6-07D2-9F4E-1A12CD80E603}"/>
              </a:ext>
            </a:extLst>
          </p:cNvPr>
          <p:cNvSpPr txBox="1">
            <a:spLocks/>
          </p:cNvSpPr>
          <p:nvPr/>
        </p:nvSpPr>
        <p:spPr>
          <a:xfrm>
            <a:off x="-1" y="1929518"/>
            <a:ext cx="12192000" cy="1499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Funcționarea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switch se </a:t>
            </a:r>
            <a:r>
              <a:rPr lang="en-US" sz="2800" dirty="0" err="1"/>
              <a:t>bazează</a:t>
            </a:r>
            <a:r>
              <a:rPr lang="en-US" sz="2800" dirty="0"/>
              <a:t> pe o </a:t>
            </a:r>
            <a:r>
              <a:rPr lang="en-US" sz="2800" dirty="0" err="1"/>
              <a:t>tabelă</a:t>
            </a:r>
            <a:r>
              <a:rPr lang="en-US" sz="2800" dirty="0"/>
              <a:t> de </a:t>
            </a:r>
            <a:r>
              <a:rPr lang="en-US" sz="2800" dirty="0" err="1"/>
              <a:t>asocieri</a:t>
            </a:r>
            <a:r>
              <a:rPr lang="en-US" sz="2800" dirty="0"/>
              <a:t> </a:t>
            </a:r>
            <a:r>
              <a:rPr lang="en-US" sz="2800" dirty="0" err="1"/>
              <a:t>între</a:t>
            </a:r>
            <a:r>
              <a:rPr lang="en-US" sz="2800" dirty="0"/>
              <a:t> </a:t>
            </a:r>
            <a:r>
              <a:rPr lang="en-US" sz="2800" dirty="0" err="1"/>
              <a:t>porturi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adrese</a:t>
            </a:r>
            <a:r>
              <a:rPr lang="en-US" sz="2800" dirty="0"/>
              <a:t> MAC: </a:t>
            </a:r>
            <a:r>
              <a:rPr lang="en-US" sz="2800" b="1" dirty="0" err="1"/>
              <a:t>Tabela</a:t>
            </a:r>
            <a:r>
              <a:rPr lang="en-US" sz="2800" b="1" dirty="0"/>
              <a:t> CAM</a:t>
            </a:r>
            <a:r>
              <a:rPr lang="en-US" sz="2800" dirty="0"/>
              <a:t> (</a:t>
            </a:r>
            <a:r>
              <a:rPr lang="en-US" sz="2800" b="1" dirty="0"/>
              <a:t>Content Addressable Memory</a:t>
            </a:r>
            <a:r>
              <a:rPr lang="en-US" sz="2800" dirty="0"/>
              <a:t>);</a:t>
            </a:r>
          </a:p>
          <a:p>
            <a:r>
              <a:rPr lang="en-US" sz="2800" dirty="0" err="1"/>
              <a:t>Fiecare</a:t>
            </a:r>
            <a:r>
              <a:rPr lang="en-US" sz="2800" dirty="0"/>
              <a:t> switch </a:t>
            </a:r>
            <a:r>
              <a:rPr lang="en-US" sz="2800" dirty="0" err="1"/>
              <a:t>ia</a:t>
            </a:r>
            <a:r>
              <a:rPr lang="en-US" sz="2800" dirty="0"/>
              <a:t> </a:t>
            </a:r>
            <a:r>
              <a:rPr lang="en-US" sz="2800" dirty="0" err="1"/>
              <a:t>decizii</a:t>
            </a:r>
            <a:r>
              <a:rPr lang="en-US" sz="2800" dirty="0"/>
              <a:t> independent, </a:t>
            </a:r>
            <a:r>
              <a:rPr lang="en-US" sz="2800" dirty="0" err="1"/>
              <a:t>bazându</a:t>
            </a:r>
            <a:r>
              <a:rPr lang="en-US" sz="2800" dirty="0"/>
              <a:t>-se </a:t>
            </a:r>
            <a:r>
              <a:rPr lang="en-US" sz="2800" dirty="0" err="1"/>
              <a:t>doar</a:t>
            </a:r>
            <a:r>
              <a:rPr lang="en-US" sz="2800" dirty="0"/>
              <a:t> pe propria </a:t>
            </a:r>
            <a:r>
              <a:rPr lang="en-US" sz="2800" dirty="0" err="1"/>
              <a:t>sa</a:t>
            </a:r>
            <a:r>
              <a:rPr lang="en-US" sz="2800" dirty="0"/>
              <a:t> </a:t>
            </a:r>
            <a:r>
              <a:rPr lang="en-US" sz="2800" dirty="0" err="1"/>
              <a:t>tabelă</a:t>
            </a:r>
            <a:r>
              <a:rPr lang="en-US" sz="2800" dirty="0"/>
              <a:t> CAM.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CBAC2-FB38-211B-2CEA-4DAFF6AB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3326538"/>
            <a:ext cx="9283700" cy="35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9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Popularea</a:t>
            </a:r>
            <a:r>
              <a:rPr lang="en-US" dirty="0"/>
              <a:t> </a:t>
            </a:r>
            <a:r>
              <a:rPr lang="en-US" dirty="0" err="1"/>
              <a:t>tabelei</a:t>
            </a:r>
            <a:r>
              <a:rPr lang="en-US" dirty="0"/>
              <a:t> CAM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16607-5DCB-C2C2-FC55-86166F14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9" y="2334769"/>
            <a:ext cx="9131300" cy="45232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009CC9-9FD6-07D2-9F4E-1A12CD80E603}"/>
              </a:ext>
            </a:extLst>
          </p:cNvPr>
          <p:cNvSpPr txBox="1">
            <a:spLocks/>
          </p:cNvSpPr>
          <p:nvPr/>
        </p:nvSpPr>
        <p:spPr>
          <a:xfrm>
            <a:off x="-1" y="1929518"/>
            <a:ext cx="12192000" cy="1791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 </a:t>
            </a:r>
            <a:r>
              <a:rPr lang="en-US" sz="2400" dirty="0" err="1"/>
              <a:t>pornire</a:t>
            </a:r>
            <a:r>
              <a:rPr lang="en-US" sz="2400" dirty="0"/>
              <a:t>, un switch nu </a:t>
            </a:r>
            <a:r>
              <a:rPr lang="en-US" sz="2400" dirty="0" err="1"/>
              <a:t>știe</a:t>
            </a:r>
            <a:r>
              <a:rPr lang="en-US" sz="2400" dirty="0"/>
              <a:t> </a:t>
            </a:r>
            <a:r>
              <a:rPr lang="en-US" sz="2400" dirty="0" err="1"/>
              <a:t>nimic</a:t>
            </a:r>
            <a:r>
              <a:rPr lang="en-US" sz="2400" dirty="0"/>
              <a:t> despre host-urile din </a:t>
            </a:r>
            <a:r>
              <a:rPr lang="en-US" sz="2400" dirty="0" err="1"/>
              <a:t>apropierea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, </a:t>
            </a:r>
            <a:r>
              <a:rPr lang="en-US" sz="2400" dirty="0" err="1"/>
              <a:t>astfel</a:t>
            </a:r>
            <a:r>
              <a:rPr lang="en-US" sz="2400" dirty="0"/>
              <a:t> </a:t>
            </a:r>
            <a:r>
              <a:rPr lang="en-US" sz="2400" dirty="0" err="1"/>
              <a:t>încât</a:t>
            </a:r>
            <a:r>
              <a:rPr lang="en-US" sz="2400" dirty="0"/>
              <a:t> </a:t>
            </a:r>
            <a:r>
              <a:rPr lang="en-US" sz="2400" dirty="0" err="1"/>
              <a:t>tabela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CAM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goală</a:t>
            </a:r>
            <a:r>
              <a:rPr lang="en-US" sz="2400" dirty="0"/>
              <a:t>;</a:t>
            </a:r>
          </a:p>
          <a:p>
            <a:r>
              <a:rPr lang="en-US" sz="2400" dirty="0"/>
              <a:t>Pentru a popular </a:t>
            </a:r>
            <a:r>
              <a:rPr lang="en-US" sz="2400" dirty="0" err="1"/>
              <a:t>tabela</a:t>
            </a:r>
            <a:r>
              <a:rPr lang="en-US" sz="2400" dirty="0"/>
              <a:t> CAM, switch-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citește</a:t>
            </a:r>
            <a:r>
              <a:rPr lang="en-US" sz="2400" dirty="0"/>
              <a:t> </a:t>
            </a:r>
            <a:r>
              <a:rPr lang="en-US" sz="2400" dirty="0" err="1"/>
              <a:t>adresa</a:t>
            </a:r>
            <a:br>
              <a:rPr lang="en-US" sz="2400" dirty="0"/>
            </a:br>
            <a:r>
              <a:rPr lang="en-US" sz="2400" dirty="0"/>
              <a:t>MAC </a:t>
            </a:r>
            <a:r>
              <a:rPr lang="en-US" sz="2400" dirty="0" err="1"/>
              <a:t>sursă</a:t>
            </a:r>
            <a:r>
              <a:rPr lang="en-US" sz="2400" dirty="0"/>
              <a:t> a </a:t>
            </a:r>
            <a:r>
              <a:rPr lang="en-US" sz="2400" dirty="0" err="1"/>
              <a:t>cadrelor</a:t>
            </a:r>
            <a:r>
              <a:rPr lang="en-US" sz="2400" dirty="0"/>
              <a:t> care trec </a:t>
            </a:r>
            <a:r>
              <a:rPr lang="en-US" sz="2400" dirty="0" err="1"/>
              <a:t>prin</a:t>
            </a:r>
            <a:r>
              <a:rPr lang="en-US" sz="2400" dirty="0"/>
              <a:t> el.</a:t>
            </a:r>
          </a:p>
        </p:txBody>
      </p:sp>
    </p:spTree>
    <p:extLst>
      <p:ext uri="{BB962C8B-B14F-4D97-AF65-F5344CB8AC3E}">
        <p14:creationId xmlns:p14="http://schemas.microsoft.com/office/powerpoint/2010/main" val="4241395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Comutarea</a:t>
            </a:r>
            <a:r>
              <a:rPr lang="en-US" dirty="0"/>
              <a:t> </a:t>
            </a:r>
            <a:r>
              <a:rPr lang="en-US" dirty="0" err="1"/>
              <a:t>cadrelor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905000"/>
            <a:ext cx="119888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Cu </a:t>
            </a:r>
            <a:r>
              <a:rPr lang="en-US" sz="3000" dirty="0" err="1"/>
              <a:t>fiecare</a:t>
            </a:r>
            <a:r>
              <a:rPr lang="en-US" sz="3000" dirty="0"/>
              <a:t> </a:t>
            </a:r>
            <a:r>
              <a:rPr lang="en-US" sz="3000" dirty="0" err="1"/>
              <a:t>cadru</a:t>
            </a:r>
            <a:r>
              <a:rPr lang="en-US" sz="3000" dirty="0"/>
              <a:t> primit, un switch </a:t>
            </a:r>
            <a:r>
              <a:rPr lang="en-US" sz="3000" dirty="0" err="1"/>
              <a:t>va</a:t>
            </a:r>
            <a:r>
              <a:rPr lang="en-US" sz="3000" dirty="0"/>
              <a:t> </a:t>
            </a:r>
            <a:r>
              <a:rPr lang="en-US" sz="3000" dirty="0" err="1"/>
              <a:t>desfăşura</a:t>
            </a:r>
            <a:r>
              <a:rPr lang="en-US" sz="3000" dirty="0"/>
              <a:t> </a:t>
            </a:r>
            <a:r>
              <a:rPr lang="en-US" sz="3000" dirty="0" err="1"/>
              <a:t>actiunile</a:t>
            </a:r>
            <a:r>
              <a:rPr lang="en-US" sz="3000" dirty="0"/>
              <a:t>: </a:t>
            </a:r>
          </a:p>
          <a:p>
            <a:pPr marL="285750" indent="-285750"/>
            <a:r>
              <a:rPr lang="en-US" sz="2800" dirty="0" err="1"/>
              <a:t>Citire</a:t>
            </a:r>
            <a:r>
              <a:rPr lang="en-US" sz="2800" dirty="0"/>
              <a:t> </a:t>
            </a:r>
            <a:r>
              <a:rPr lang="en-US" sz="2800" dirty="0" err="1"/>
              <a:t>adresă</a:t>
            </a:r>
            <a:r>
              <a:rPr lang="en-US" sz="2800" dirty="0"/>
              <a:t> MAC </a:t>
            </a:r>
            <a:r>
              <a:rPr lang="en-US" sz="2800" dirty="0" err="1"/>
              <a:t>sursă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verificare</a:t>
            </a:r>
            <a:r>
              <a:rPr lang="en-US" sz="2800" dirty="0"/>
              <a:t> </a:t>
            </a:r>
            <a:r>
              <a:rPr lang="en-US" sz="2800" dirty="0" err="1"/>
              <a:t>dacă</a:t>
            </a:r>
            <a:r>
              <a:rPr lang="en-US" sz="2800" dirty="0"/>
              <a:t> </a:t>
            </a:r>
            <a:r>
              <a:rPr lang="en-US" sz="2800" dirty="0" err="1"/>
              <a:t>există</a:t>
            </a:r>
            <a:r>
              <a:rPr lang="en-US" sz="2800" dirty="0"/>
              <a:t> </a:t>
            </a:r>
            <a:r>
              <a:rPr lang="en-US" sz="2800" dirty="0" err="1"/>
              <a:t>asocierea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CAM:</a:t>
            </a:r>
          </a:p>
          <a:p>
            <a:pPr marL="742950" lvl="1" indent="-285750"/>
            <a:r>
              <a:rPr lang="en-US" sz="2600" dirty="0" err="1"/>
              <a:t>Dacă</a:t>
            </a:r>
            <a:r>
              <a:rPr lang="en-US" sz="2600" dirty="0"/>
              <a:t> da, </a:t>
            </a:r>
            <a:r>
              <a:rPr lang="en-US" sz="2600" dirty="0" err="1"/>
              <a:t>actualizează</a:t>
            </a:r>
            <a:r>
              <a:rPr lang="en-US" sz="2600" dirty="0"/>
              <a:t> </a:t>
            </a:r>
            <a:r>
              <a:rPr lang="en-US" sz="2600" dirty="0" err="1"/>
              <a:t>vârsta</a:t>
            </a:r>
            <a:r>
              <a:rPr lang="en-US" sz="2600" dirty="0"/>
              <a:t> </a:t>
            </a:r>
            <a:r>
              <a:rPr lang="en-US" sz="2600" dirty="0" err="1"/>
              <a:t>înregistrării</a:t>
            </a:r>
            <a:r>
              <a:rPr lang="en-US" sz="2600" dirty="0"/>
              <a:t> din </a:t>
            </a:r>
            <a:r>
              <a:rPr lang="en-US" sz="2600" dirty="0" err="1"/>
              <a:t>tabelă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Dacă</a:t>
            </a:r>
            <a:r>
              <a:rPr lang="en-US" sz="2600" dirty="0"/>
              <a:t> nu, </a:t>
            </a:r>
            <a:r>
              <a:rPr lang="en-US" sz="2600" dirty="0" err="1"/>
              <a:t>adaugă</a:t>
            </a:r>
            <a:r>
              <a:rPr lang="en-US" sz="2600" dirty="0"/>
              <a:t> </a:t>
            </a:r>
            <a:r>
              <a:rPr lang="en-US" sz="2600" dirty="0" err="1"/>
              <a:t>asocierea</a:t>
            </a:r>
            <a:r>
              <a:rPr lang="en-US" sz="2600" dirty="0"/>
              <a:t> </a:t>
            </a:r>
            <a:r>
              <a:rPr lang="en-US" sz="2600" dirty="0" err="1"/>
              <a:t>între</a:t>
            </a:r>
            <a:r>
              <a:rPr lang="en-US" sz="2600" dirty="0"/>
              <a:t> MAC </a:t>
            </a:r>
            <a:r>
              <a:rPr lang="en-US" sz="2600" dirty="0" err="1"/>
              <a:t>sursă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portul</a:t>
            </a:r>
            <a:r>
              <a:rPr lang="en-US" sz="2600" dirty="0"/>
              <a:t> pe care a </a:t>
            </a:r>
            <a:r>
              <a:rPr lang="en-US" sz="2600" dirty="0" err="1"/>
              <a:t>venit</a:t>
            </a:r>
            <a:r>
              <a:rPr lang="en-US" sz="2600" dirty="0"/>
              <a:t> </a:t>
            </a:r>
            <a:r>
              <a:rPr lang="en-US" sz="2600" dirty="0" err="1"/>
              <a:t>cadrul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îi</a:t>
            </a:r>
            <a:r>
              <a:rPr lang="en-US" sz="2600" dirty="0"/>
              <a:t> </a:t>
            </a:r>
            <a:r>
              <a:rPr lang="en-US" sz="2600" dirty="0" err="1"/>
              <a:t>asociează</a:t>
            </a:r>
            <a:r>
              <a:rPr lang="en-US" sz="2600" dirty="0"/>
              <a:t> </a:t>
            </a:r>
            <a:r>
              <a:rPr lang="en-US" sz="2600" dirty="0" err="1"/>
              <a:t>vârsta</a:t>
            </a:r>
            <a:r>
              <a:rPr lang="en-US" sz="2600" dirty="0"/>
              <a:t> 0.</a:t>
            </a:r>
          </a:p>
          <a:p>
            <a:pPr marL="285750" indent="-285750"/>
            <a:r>
              <a:rPr lang="en-US" sz="2800" dirty="0" err="1"/>
              <a:t>Citire</a:t>
            </a:r>
            <a:r>
              <a:rPr lang="en-US" sz="2800" dirty="0"/>
              <a:t> </a:t>
            </a:r>
            <a:r>
              <a:rPr lang="en-US" sz="2800" dirty="0" err="1"/>
              <a:t>adresă</a:t>
            </a:r>
            <a:r>
              <a:rPr lang="en-US" sz="2800" dirty="0"/>
              <a:t> MAC </a:t>
            </a:r>
            <a:r>
              <a:rPr lang="en-US" sz="2800" dirty="0" err="1"/>
              <a:t>destinaţie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</a:t>
            </a:r>
            <a:r>
              <a:rPr lang="en-US" sz="2800" dirty="0" err="1"/>
              <a:t>căutarea</a:t>
            </a:r>
            <a:r>
              <a:rPr lang="en-US" sz="2800" dirty="0"/>
              <a:t> </a:t>
            </a:r>
            <a:r>
              <a:rPr lang="en-US" sz="2800" dirty="0" err="1"/>
              <a:t>asocierii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CAM:</a:t>
            </a:r>
          </a:p>
          <a:p>
            <a:pPr marL="742950" lvl="1" indent="-285750"/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găsită</a:t>
            </a:r>
            <a:r>
              <a:rPr lang="en-US" sz="2600" dirty="0"/>
              <a:t> unicast pe </a:t>
            </a:r>
            <a:r>
              <a:rPr lang="en-US" sz="2600" dirty="0" err="1"/>
              <a:t>portul</a:t>
            </a:r>
            <a:r>
              <a:rPr lang="en-US" sz="2600" dirty="0"/>
              <a:t> </a:t>
            </a:r>
            <a:r>
              <a:rPr lang="en-US" sz="2600" dirty="0" err="1"/>
              <a:t>corespunzător</a:t>
            </a:r>
            <a:r>
              <a:rPr lang="en-US" sz="2600" dirty="0"/>
              <a:t> </a:t>
            </a:r>
            <a:r>
              <a:rPr lang="en-US" sz="2600" dirty="0" err="1"/>
              <a:t>către</a:t>
            </a:r>
            <a:r>
              <a:rPr lang="en-US" sz="2600" dirty="0"/>
              <a:t> </a:t>
            </a:r>
            <a:r>
              <a:rPr lang="en-US" sz="2600" dirty="0" err="1"/>
              <a:t>destinaţie</a:t>
            </a:r>
            <a:r>
              <a:rPr lang="en-US" sz="2600" dirty="0"/>
              <a:t>, </a:t>
            </a:r>
            <a:r>
              <a:rPr lang="en-US" sz="2600" dirty="0" err="1"/>
              <a:t>rezultă</a:t>
            </a:r>
            <a:r>
              <a:rPr lang="en-US" sz="2600" dirty="0"/>
              <a:t> </a:t>
            </a:r>
            <a:r>
              <a:rPr lang="en-US" sz="2600" dirty="0" err="1"/>
              <a:t>excepţie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cazul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care </a:t>
            </a:r>
            <a:r>
              <a:rPr lang="en-US" sz="2600" dirty="0" err="1"/>
              <a:t>portul</a:t>
            </a:r>
            <a:r>
              <a:rPr lang="en-US" sz="2600" dirty="0"/>
              <a:t> e fix </a:t>
            </a:r>
            <a:r>
              <a:rPr lang="en-US" sz="2600" dirty="0" err="1"/>
              <a:t>cel</a:t>
            </a:r>
            <a:r>
              <a:rPr lang="en-US" sz="2600" dirty="0"/>
              <a:t> pe care a </a:t>
            </a:r>
            <a:r>
              <a:rPr lang="en-US" sz="2600" dirty="0" err="1"/>
              <a:t>venit</a:t>
            </a:r>
            <a:r>
              <a:rPr lang="en-US" sz="2600" dirty="0"/>
              <a:t>, </a:t>
            </a:r>
            <a:r>
              <a:rPr lang="en-US" sz="2600" dirty="0" err="1"/>
              <a:t>caz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care face drop;</a:t>
            </a:r>
          </a:p>
          <a:p>
            <a:pPr marL="742950" lvl="1" indent="-285750"/>
            <a:r>
              <a:rPr lang="en-US" sz="2600" dirty="0" err="1"/>
              <a:t>Dacă</a:t>
            </a:r>
            <a:r>
              <a:rPr lang="en-US" sz="2600" dirty="0"/>
              <a:t> nu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găsită</a:t>
            </a:r>
            <a:r>
              <a:rPr lang="en-US" sz="2600" dirty="0"/>
              <a:t>, se face flood cu </a:t>
            </a:r>
            <a:r>
              <a:rPr lang="en-US" sz="2600" dirty="0" err="1"/>
              <a:t>cadrul</a:t>
            </a:r>
            <a:r>
              <a:rPr lang="en-US" sz="2600" dirty="0"/>
              <a:t> pe </a:t>
            </a:r>
            <a:r>
              <a:rPr lang="en-US" sz="2600" dirty="0" err="1"/>
              <a:t>toate</a:t>
            </a:r>
            <a:r>
              <a:rPr lang="en-US" sz="2600" dirty="0"/>
              <a:t> </a:t>
            </a:r>
            <a:r>
              <a:rPr lang="en-US" sz="2600" dirty="0" err="1"/>
              <a:t>porturile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puţin</a:t>
            </a:r>
            <a:r>
              <a:rPr lang="en-US" sz="2600" dirty="0"/>
              <a:t> </a:t>
            </a:r>
            <a:r>
              <a:rPr lang="en-US" sz="2600" dirty="0" err="1"/>
              <a:t>cel</a:t>
            </a:r>
            <a:r>
              <a:rPr lang="en-US" sz="2600" dirty="0"/>
              <a:t> pe care a </a:t>
            </a:r>
            <a:r>
              <a:rPr lang="en-US" sz="2600" dirty="0" err="1"/>
              <a:t>venit</a:t>
            </a:r>
            <a:r>
              <a:rPr lang="en-US" sz="2600" dirty="0"/>
              <a:t> </a:t>
            </a:r>
            <a:r>
              <a:rPr lang="en-US" sz="2600" dirty="0" err="1"/>
              <a:t>cadrul</a:t>
            </a:r>
            <a:r>
              <a:rPr lang="en-US" sz="2600" dirty="0"/>
              <a:t> pentru </a:t>
            </a:r>
            <a:r>
              <a:rPr lang="en-US" sz="2600" dirty="0" err="1"/>
              <a:t>găsirea</a:t>
            </a:r>
            <a:r>
              <a:rPr lang="en-US" sz="2600" dirty="0"/>
              <a:t> </a:t>
            </a:r>
            <a:r>
              <a:rPr lang="en-US" sz="2600" dirty="0" err="1"/>
              <a:t>portului</a:t>
            </a:r>
            <a:r>
              <a:rPr lang="en-US" sz="2600" dirty="0"/>
              <a:t> </a:t>
            </a:r>
            <a:r>
              <a:rPr lang="en-US" sz="2600" dirty="0" err="1"/>
              <a:t>corespunzător</a:t>
            </a:r>
            <a:r>
              <a:rPr lang="en-US" sz="2600" dirty="0"/>
              <a:t>  </a:t>
            </a:r>
            <a:r>
              <a:rPr lang="en-US" sz="2600" dirty="0" err="1"/>
              <a:t>adresei</a:t>
            </a:r>
            <a:r>
              <a:rPr lang="en-US" sz="2600" dirty="0"/>
              <a:t> MAC, </a:t>
            </a:r>
            <a:r>
              <a:rPr lang="en-US" sz="2600" dirty="0" err="1"/>
              <a:t>astfel</a:t>
            </a:r>
            <a:r>
              <a:rPr lang="en-US" sz="2600" dirty="0"/>
              <a:t> </a:t>
            </a:r>
            <a:r>
              <a:rPr lang="en-US" sz="2600" dirty="0" err="1"/>
              <a:t>încât</a:t>
            </a:r>
            <a:r>
              <a:rPr lang="en-US" sz="2600" dirty="0"/>
              <a:t> pe </a:t>
            </a:r>
            <a:r>
              <a:rPr lang="en-US" sz="2600" dirty="0" err="1"/>
              <a:t>viitor</a:t>
            </a:r>
            <a:r>
              <a:rPr lang="en-US" sz="2600" dirty="0"/>
              <a:t> </a:t>
            </a:r>
            <a:r>
              <a:rPr lang="en-US" sz="2600" dirty="0" err="1"/>
              <a:t>cadrele</a:t>
            </a:r>
            <a:r>
              <a:rPr lang="en-US" sz="2600" dirty="0"/>
              <a:t> </a:t>
            </a:r>
            <a:r>
              <a:rPr lang="en-US" sz="2600" dirty="0" err="1"/>
              <a:t>având</a:t>
            </a:r>
            <a:r>
              <a:rPr lang="en-US" sz="2600" dirty="0"/>
              <a:t> </a:t>
            </a:r>
            <a:r>
              <a:rPr lang="en-US" sz="2600" dirty="0" err="1"/>
              <a:t>acea</a:t>
            </a:r>
            <a:r>
              <a:rPr lang="en-US" sz="2600" dirty="0"/>
              <a:t> </a:t>
            </a:r>
            <a:r>
              <a:rPr lang="en-US" sz="2600" dirty="0" err="1"/>
              <a:t>adresă</a:t>
            </a:r>
            <a:r>
              <a:rPr lang="en-US" sz="2600" dirty="0"/>
              <a:t> MAC </a:t>
            </a:r>
            <a:r>
              <a:rPr lang="en-US" sz="2600" dirty="0" err="1"/>
              <a:t>destinație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fie </a:t>
            </a:r>
            <a:r>
              <a:rPr lang="en-US" sz="2600" dirty="0" err="1"/>
              <a:t>trimise</a:t>
            </a:r>
            <a:r>
              <a:rPr lang="en-US" sz="2600" dirty="0"/>
              <a:t> pe </a:t>
            </a:r>
            <a:r>
              <a:rPr lang="en-US" sz="2600" dirty="0" err="1"/>
              <a:t>portul</a:t>
            </a:r>
            <a:r>
              <a:rPr lang="en-US" sz="2600" dirty="0"/>
              <a:t> </a:t>
            </a:r>
            <a:r>
              <a:rPr lang="en-US" sz="2600" dirty="0" err="1"/>
              <a:t>aflat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0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nivelului</a:t>
            </a:r>
            <a:br>
              <a:rPr lang="en-US" dirty="0"/>
            </a:br>
            <a:r>
              <a:rPr lang="en-US" dirty="0" err="1"/>
              <a:t>legătură</a:t>
            </a:r>
            <a:r>
              <a:rPr lang="en-US" dirty="0"/>
              <a:t> de date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2434728"/>
            <a:ext cx="7271133" cy="3693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Nivelul</a:t>
            </a:r>
            <a:r>
              <a:rPr lang="en-US" sz="2800" dirty="0"/>
              <a:t> </a:t>
            </a:r>
            <a:r>
              <a:rPr lang="en-US" sz="2800" dirty="0" err="1"/>
              <a:t>legătură</a:t>
            </a:r>
            <a:r>
              <a:rPr lang="en-US" sz="2800" dirty="0"/>
              <a:t> de date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situat</a:t>
            </a:r>
            <a:r>
              <a:rPr lang="en-US" sz="2800" dirty="0"/>
              <a:t> la </a:t>
            </a:r>
            <a:r>
              <a:rPr lang="en-US" sz="2800" dirty="0" err="1"/>
              <a:t>graniţa</a:t>
            </a:r>
            <a:r>
              <a:rPr lang="en-US" sz="2800" dirty="0"/>
              <a:t> </a:t>
            </a:r>
            <a:r>
              <a:rPr lang="en-US" sz="2800" dirty="0" err="1"/>
              <a:t>dintre</a:t>
            </a:r>
            <a:r>
              <a:rPr lang="en-US" sz="2800" dirty="0"/>
              <a:t> hardware </a:t>
            </a:r>
            <a:r>
              <a:rPr lang="en-US" sz="2800" dirty="0" err="1"/>
              <a:t>şi</a:t>
            </a:r>
            <a:r>
              <a:rPr lang="en-US" sz="2800" dirty="0"/>
              <a:t> software;</a:t>
            </a:r>
          </a:p>
          <a:p>
            <a:pPr marL="285750" indent="-285750"/>
            <a:r>
              <a:rPr lang="en-US" sz="2800" dirty="0" err="1"/>
              <a:t>Subnivelul</a:t>
            </a:r>
            <a:r>
              <a:rPr lang="en-US" sz="2800" dirty="0"/>
              <a:t> </a:t>
            </a:r>
            <a:r>
              <a:rPr lang="en-US" sz="2800" b="1" dirty="0"/>
              <a:t>LLC</a:t>
            </a:r>
            <a:r>
              <a:rPr lang="en-US" sz="2800" dirty="0"/>
              <a:t> (Logical Link Control) </a:t>
            </a:r>
            <a:r>
              <a:rPr lang="en-US" sz="2800" dirty="0" err="1"/>
              <a:t>realizează</a:t>
            </a:r>
            <a:r>
              <a:rPr lang="en-US" sz="2800" dirty="0"/>
              <a:t> </a:t>
            </a:r>
            <a:r>
              <a:rPr lang="en-US" sz="2800" dirty="0" err="1"/>
              <a:t>interfaţa</a:t>
            </a:r>
            <a:r>
              <a:rPr lang="en-US" sz="2800" dirty="0"/>
              <a:t> cu software-</a:t>
            </a:r>
            <a:r>
              <a:rPr lang="en-US" sz="2800" dirty="0" err="1"/>
              <a:t>ul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Subnivelul</a:t>
            </a:r>
            <a:r>
              <a:rPr lang="en-US" sz="2800" dirty="0"/>
              <a:t> </a:t>
            </a:r>
            <a:r>
              <a:rPr lang="en-US" sz="2800" b="1" dirty="0"/>
              <a:t>MAC</a:t>
            </a:r>
            <a:r>
              <a:rPr lang="en-US" sz="2800" dirty="0"/>
              <a:t> (Media Access Control) </a:t>
            </a:r>
            <a:r>
              <a:rPr lang="en-US" sz="2800" dirty="0" err="1"/>
              <a:t>realizează</a:t>
            </a:r>
            <a:r>
              <a:rPr lang="en-US" sz="2800" dirty="0"/>
              <a:t> </a:t>
            </a:r>
            <a:r>
              <a:rPr lang="en-US" sz="2800" dirty="0" err="1"/>
              <a:t>interfaţa</a:t>
            </a:r>
            <a:r>
              <a:rPr lang="en-US" sz="2800" dirty="0"/>
              <a:t> cu </a:t>
            </a:r>
            <a:r>
              <a:rPr lang="en-US" sz="2800" dirty="0" err="1"/>
              <a:t>mediul</a:t>
            </a:r>
            <a:r>
              <a:rPr lang="en-US" sz="28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85939-C544-4E99-31DF-2B26FA459C3A}"/>
              </a:ext>
            </a:extLst>
          </p:cNvPr>
          <p:cNvSpPr/>
          <p:nvPr/>
        </p:nvSpPr>
        <p:spPr>
          <a:xfrm>
            <a:off x="7271133" y="2434728"/>
            <a:ext cx="3866920" cy="99427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Nivelul</a:t>
            </a:r>
            <a:r>
              <a:rPr lang="en-US" sz="3000" dirty="0"/>
              <a:t> </a:t>
            </a:r>
            <a:r>
              <a:rPr lang="en-US" sz="3000" dirty="0" err="1"/>
              <a:t>rețea</a:t>
            </a:r>
            <a:endParaRPr lang="en-US" sz="3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4B34A-4D8E-004A-3774-5DE8F85183E5}"/>
              </a:ext>
            </a:extLst>
          </p:cNvPr>
          <p:cNvSpPr/>
          <p:nvPr/>
        </p:nvSpPr>
        <p:spPr>
          <a:xfrm>
            <a:off x="7271133" y="3429000"/>
            <a:ext cx="2060154" cy="170486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Nivelul</a:t>
            </a:r>
            <a:br>
              <a:rPr lang="en-US" sz="3000" dirty="0"/>
            </a:br>
            <a:r>
              <a:rPr lang="en-US" sz="3000" dirty="0" err="1"/>
              <a:t>legătură</a:t>
            </a:r>
            <a:endParaRPr lang="en-US" sz="3000" dirty="0"/>
          </a:p>
          <a:p>
            <a:pPr algn="ctr"/>
            <a:r>
              <a:rPr lang="en-US" sz="3000" dirty="0"/>
              <a:t>de 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8D1A3C-E82D-C9C8-03B0-CC1D4B9D3171}"/>
              </a:ext>
            </a:extLst>
          </p:cNvPr>
          <p:cNvSpPr/>
          <p:nvPr/>
        </p:nvSpPr>
        <p:spPr>
          <a:xfrm>
            <a:off x="9331287" y="3429000"/>
            <a:ext cx="1806766" cy="86757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LLC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5E360-A8AE-8561-A6F6-6EFDBC9113D7}"/>
              </a:ext>
            </a:extLst>
          </p:cNvPr>
          <p:cNvSpPr/>
          <p:nvPr/>
        </p:nvSpPr>
        <p:spPr>
          <a:xfrm>
            <a:off x="9331287" y="4296578"/>
            <a:ext cx="1806766" cy="8372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MAC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F37CF-BC90-0721-B9B2-2A960DC14391}"/>
              </a:ext>
            </a:extLst>
          </p:cNvPr>
          <p:cNvSpPr/>
          <p:nvPr/>
        </p:nvSpPr>
        <p:spPr>
          <a:xfrm>
            <a:off x="7271133" y="5133860"/>
            <a:ext cx="3866920" cy="994272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Nivelul</a:t>
            </a:r>
            <a:r>
              <a:rPr lang="en-US" sz="3000" dirty="0"/>
              <a:t> </a:t>
            </a:r>
            <a:r>
              <a:rPr lang="en-US" sz="3000" dirty="0" err="1"/>
              <a:t>fizic</a:t>
            </a:r>
            <a:endParaRPr lang="en-US" sz="3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982F76-12C1-FF03-587C-99859DE9C77D}"/>
              </a:ext>
            </a:extLst>
          </p:cNvPr>
          <p:cNvSpPr/>
          <p:nvPr/>
        </p:nvSpPr>
        <p:spPr>
          <a:xfrm>
            <a:off x="7271132" y="3429000"/>
            <a:ext cx="3866921" cy="17048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7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Comutarea</a:t>
            </a:r>
            <a:r>
              <a:rPr lang="en-US" dirty="0"/>
              <a:t> </a:t>
            </a:r>
            <a:r>
              <a:rPr lang="en-US" dirty="0" err="1"/>
              <a:t>cadrelor</a:t>
            </a:r>
            <a:endParaRPr lang="en-US" dirty="0"/>
          </a:p>
        </p:txBody>
      </p:sp>
      <p:pic>
        <p:nvPicPr>
          <p:cNvPr id="3" name="Screenshot 2020-12-19 at 15.34.29.png" descr="Screenshot 2020-12-19 at 15.34.29.png">
            <a:extLst>
              <a:ext uri="{FF2B5EF4-FFF2-40B4-BE49-F238E27FC236}">
                <a16:creationId xmlns:a16="http://schemas.microsoft.com/office/drawing/2014/main" id="{E9390CE8-5261-8B9C-0E11-C2D23C29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08" y="1905000"/>
            <a:ext cx="7795692" cy="493704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000F24-3E8E-3B13-4181-368DB37AF4B8}"/>
              </a:ext>
            </a:extLst>
          </p:cNvPr>
          <p:cNvSpPr txBox="1">
            <a:spLocks/>
          </p:cNvSpPr>
          <p:nvPr/>
        </p:nvSpPr>
        <p:spPr>
          <a:xfrm>
            <a:off x="-1" y="1929518"/>
            <a:ext cx="12192000" cy="1791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Pentru a </a:t>
            </a:r>
            <a:r>
              <a:rPr lang="en-US" sz="2400" dirty="0" err="1"/>
              <a:t>comuta</a:t>
            </a:r>
            <a:r>
              <a:rPr lang="en-US" sz="2400" dirty="0"/>
              <a:t> cadre, se </a:t>
            </a:r>
            <a:r>
              <a:rPr lang="en-US" sz="2400" dirty="0" err="1"/>
              <a:t>citește</a:t>
            </a:r>
            <a:r>
              <a:rPr lang="en-US" sz="2400" dirty="0"/>
              <a:t> </a:t>
            </a:r>
            <a:r>
              <a:rPr lang="en-US" sz="2400" dirty="0" err="1"/>
              <a:t>adresa</a:t>
            </a:r>
            <a:r>
              <a:rPr lang="en-US" sz="2400" dirty="0"/>
              <a:t> MAC </a:t>
            </a:r>
            <a:r>
              <a:rPr lang="en-US" sz="2400" dirty="0" err="1"/>
              <a:t>destinație</a:t>
            </a:r>
            <a:r>
              <a:rPr lang="en-US" sz="2400" dirty="0"/>
              <a:t>, </a:t>
            </a:r>
            <a:r>
              <a:rPr lang="en-US" sz="2400" dirty="0" err="1"/>
              <a:t>iar</a:t>
            </a:r>
            <a:r>
              <a:rPr lang="en-US" sz="2400" dirty="0"/>
              <a:t> apoi</a:t>
            </a:r>
            <a:br>
              <a:rPr lang="en-US" sz="2400" dirty="0"/>
            </a:br>
            <a:r>
              <a:rPr lang="en-US" sz="2400" dirty="0" err="1"/>
              <a:t>aceasta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căutată</a:t>
            </a:r>
            <a:r>
              <a:rPr lang="en-US" sz="2400" dirty="0"/>
              <a:t> </a:t>
            </a:r>
            <a:r>
              <a:rPr lang="en-US" sz="2400" dirty="0" err="1"/>
              <a:t>secvențial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tabela</a:t>
            </a:r>
            <a:r>
              <a:rPr lang="en-US" sz="2400" dirty="0"/>
              <a:t> de </a:t>
            </a:r>
            <a:r>
              <a:rPr lang="en-US" sz="2400" dirty="0" err="1"/>
              <a:t>comutare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2929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Comutarea</a:t>
            </a:r>
            <a:r>
              <a:rPr lang="en-US" dirty="0"/>
              <a:t> </a:t>
            </a:r>
            <a:r>
              <a:rPr lang="en-US" dirty="0" err="1"/>
              <a:t>cadrelor</a:t>
            </a:r>
            <a:endParaRPr lang="en-US" dirty="0"/>
          </a:p>
        </p:txBody>
      </p:sp>
      <p:pic>
        <p:nvPicPr>
          <p:cNvPr id="3" name="Screenshot 2020-12-19 at 15.34.29.png" descr="Screenshot 2020-12-19 at 15.34.29.png">
            <a:extLst>
              <a:ext uri="{FF2B5EF4-FFF2-40B4-BE49-F238E27FC236}">
                <a16:creationId xmlns:a16="http://schemas.microsoft.com/office/drawing/2014/main" id="{50A34682-939D-7A83-0066-E05AEF80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53" y="1867508"/>
            <a:ext cx="7854894" cy="4974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2552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Comutarea</a:t>
            </a:r>
            <a:r>
              <a:rPr lang="en-US" dirty="0"/>
              <a:t> </a:t>
            </a:r>
            <a:r>
              <a:rPr lang="en-US" dirty="0" err="1"/>
              <a:t>cadrelor</a:t>
            </a:r>
            <a:endParaRPr lang="en-US" dirty="0"/>
          </a:p>
        </p:txBody>
      </p:sp>
      <p:pic>
        <p:nvPicPr>
          <p:cNvPr id="7" name="Screenshot 2020-12-19 at 15.35.57.png" descr="Screenshot 2020-12-19 at 15.35.57.png">
            <a:extLst>
              <a:ext uri="{FF2B5EF4-FFF2-40B4-BE49-F238E27FC236}">
                <a16:creationId xmlns:a16="http://schemas.microsoft.com/office/drawing/2014/main" id="{412E0852-9853-4BFC-CF4D-85D8FE89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46" y="1882782"/>
            <a:ext cx="6774508" cy="49592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757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Comutarea</a:t>
            </a:r>
            <a:r>
              <a:rPr lang="en-US" dirty="0"/>
              <a:t> </a:t>
            </a:r>
            <a:r>
              <a:rPr lang="en-US" dirty="0" err="1"/>
              <a:t>cadrelor</a:t>
            </a:r>
            <a:endParaRPr lang="en-US" dirty="0"/>
          </a:p>
        </p:txBody>
      </p:sp>
      <p:pic>
        <p:nvPicPr>
          <p:cNvPr id="7" name="Screenshot 2020-12-19 at 15.35.57.png" descr="Screenshot 2020-12-19 at 15.35.57.png">
            <a:extLst>
              <a:ext uri="{FF2B5EF4-FFF2-40B4-BE49-F238E27FC236}">
                <a16:creationId xmlns:a16="http://schemas.microsoft.com/office/drawing/2014/main" id="{412E0852-9853-4BFC-CF4D-85D8FE89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46" y="1882782"/>
            <a:ext cx="6774508" cy="49592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7387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C0A4-A136-EF3A-F4E8-4E2E26713882}"/>
              </a:ext>
            </a:extLst>
          </p:cNvPr>
          <p:cNvSpPr txBox="1">
            <a:spLocks/>
          </p:cNvSpPr>
          <p:nvPr/>
        </p:nvSpPr>
        <p:spPr>
          <a:xfrm>
            <a:off x="0" y="1905000"/>
            <a:ext cx="119888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/>
              <a:t>Fiecare</a:t>
            </a:r>
            <a:r>
              <a:rPr lang="en-US" sz="3000" dirty="0"/>
              <a:t> </a:t>
            </a:r>
            <a:r>
              <a:rPr lang="en-US" sz="3000" dirty="0" err="1"/>
              <a:t>înregistrare</a:t>
            </a:r>
            <a:r>
              <a:rPr lang="en-US" sz="3000" dirty="0"/>
              <a:t> din </a:t>
            </a:r>
            <a:r>
              <a:rPr lang="en-US" sz="3000" dirty="0" err="1"/>
              <a:t>tabelă</a:t>
            </a:r>
            <a:r>
              <a:rPr lang="en-US" sz="3000" dirty="0"/>
              <a:t> are o </a:t>
            </a:r>
            <a:r>
              <a:rPr lang="en-US" sz="3000" dirty="0" err="1"/>
              <a:t>vârstă</a:t>
            </a:r>
            <a:r>
              <a:rPr lang="en-US" sz="3000" dirty="0"/>
              <a:t> </a:t>
            </a:r>
            <a:r>
              <a:rPr lang="en-US" sz="3000" dirty="0" err="1"/>
              <a:t>reprezentată</a:t>
            </a:r>
            <a:r>
              <a:rPr lang="en-US" sz="3000" dirty="0"/>
              <a:t> de </a:t>
            </a:r>
            <a:r>
              <a:rPr lang="en-US" sz="3000" dirty="0" err="1"/>
              <a:t>timpul</a:t>
            </a:r>
            <a:r>
              <a:rPr lang="en-US" sz="3000" dirty="0"/>
              <a:t> de la ultima </a:t>
            </a:r>
            <a:r>
              <a:rPr lang="en-US" sz="3000" dirty="0" err="1"/>
              <a:t>actualizare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Creşterea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timp</a:t>
            </a:r>
            <a:r>
              <a:rPr lang="en-US" sz="3000" dirty="0"/>
              <a:t> a </a:t>
            </a:r>
            <a:r>
              <a:rPr lang="en-US" sz="3000" dirty="0" err="1"/>
              <a:t>valorii</a:t>
            </a:r>
            <a:r>
              <a:rPr lang="en-US" sz="3000" dirty="0"/>
              <a:t> </a:t>
            </a:r>
            <a:r>
              <a:rPr lang="en-US" sz="3000" dirty="0" err="1"/>
              <a:t>poartă</a:t>
            </a:r>
            <a:r>
              <a:rPr lang="en-US" sz="3000" dirty="0"/>
              <a:t> </a:t>
            </a:r>
            <a:r>
              <a:rPr lang="en-US" sz="3000" dirty="0" err="1"/>
              <a:t>numele</a:t>
            </a:r>
            <a:r>
              <a:rPr lang="en-US" sz="3000" dirty="0"/>
              <a:t> de CAM Aging;</a:t>
            </a:r>
          </a:p>
          <a:p>
            <a:r>
              <a:rPr lang="en-US" sz="3000" dirty="0" err="1"/>
              <a:t>Când</a:t>
            </a:r>
            <a:r>
              <a:rPr lang="en-US" sz="3000" dirty="0"/>
              <a:t> </a:t>
            </a:r>
            <a:r>
              <a:rPr lang="en-US" sz="3000" dirty="0" err="1"/>
              <a:t>vârsta</a:t>
            </a:r>
            <a:r>
              <a:rPr lang="en-US" sz="3000" dirty="0"/>
              <a:t> </a:t>
            </a:r>
            <a:r>
              <a:rPr lang="en-US" sz="3000" dirty="0" err="1"/>
              <a:t>ajunge</a:t>
            </a:r>
            <a:r>
              <a:rPr lang="en-US" sz="3000" dirty="0"/>
              <a:t> la o </a:t>
            </a:r>
            <a:r>
              <a:rPr lang="en-US" sz="3000" dirty="0" err="1"/>
              <a:t>anumită</a:t>
            </a:r>
            <a:r>
              <a:rPr lang="en-US" sz="3000" dirty="0"/>
              <a:t> </a:t>
            </a:r>
            <a:r>
              <a:rPr lang="en-US" sz="3000" dirty="0" err="1"/>
              <a:t>valoare</a:t>
            </a:r>
            <a:r>
              <a:rPr lang="en-US" sz="3000" dirty="0"/>
              <a:t>, </a:t>
            </a:r>
            <a:r>
              <a:rPr lang="en-US" sz="3000" dirty="0" err="1"/>
              <a:t>înregistrarea</a:t>
            </a:r>
            <a:r>
              <a:rPr lang="en-US" sz="3000" dirty="0"/>
              <a:t> </a:t>
            </a:r>
            <a:r>
              <a:rPr lang="en-US" sz="3000" dirty="0" err="1"/>
              <a:t>este</a:t>
            </a:r>
            <a:r>
              <a:rPr lang="en-US" sz="3000" dirty="0"/>
              <a:t> ș</a:t>
            </a:r>
            <a:r>
              <a:rPr lang="en-US" sz="3000"/>
              <a:t>tearsă</a:t>
            </a:r>
            <a:r>
              <a:rPr lang="en-US" sz="3000" dirty="0"/>
              <a:t>;</a:t>
            </a:r>
          </a:p>
          <a:p>
            <a:r>
              <a:rPr lang="en-US" sz="3000" dirty="0"/>
              <a:t>De </a:t>
            </a:r>
            <a:r>
              <a:rPr lang="en-US" sz="3000" dirty="0" err="1"/>
              <a:t>ce</a:t>
            </a:r>
            <a:r>
              <a:rPr lang="en-US" sz="3000" dirty="0"/>
              <a:t> trebuie </a:t>
            </a:r>
            <a:r>
              <a:rPr lang="en-US" sz="3000" dirty="0" err="1"/>
              <a:t>şterse</a:t>
            </a:r>
            <a:r>
              <a:rPr lang="en-US" sz="3000" dirty="0"/>
              <a:t> </a:t>
            </a:r>
            <a:r>
              <a:rPr lang="en-US" sz="3000" dirty="0" err="1"/>
              <a:t>înregistrările</a:t>
            </a:r>
            <a:r>
              <a:rPr lang="en-US" sz="3000" dirty="0"/>
              <a:t>?</a:t>
            </a:r>
          </a:p>
          <a:p>
            <a:pPr lvl="1"/>
            <a:r>
              <a:rPr lang="en-US" sz="2800" dirty="0" err="1"/>
              <a:t>Răspuns</a:t>
            </a:r>
            <a:r>
              <a:rPr lang="en-US" sz="2800" dirty="0"/>
              <a:t>: Pentru a </a:t>
            </a:r>
            <a:r>
              <a:rPr lang="en-US" sz="2800" dirty="0" err="1"/>
              <a:t>permite</a:t>
            </a:r>
            <a:r>
              <a:rPr lang="en-US" sz="2800" dirty="0"/>
              <a:t> </a:t>
            </a:r>
            <a:r>
              <a:rPr lang="en-US" sz="2800" dirty="0" err="1"/>
              <a:t>verificarea</a:t>
            </a:r>
            <a:r>
              <a:rPr lang="en-US" sz="2800" dirty="0"/>
              <a:t> din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</a:t>
            </a:r>
            <a:r>
              <a:rPr lang="en-US" sz="2800" dirty="0"/>
              <a:t> a </a:t>
            </a:r>
            <a:r>
              <a:rPr lang="en-US" sz="2800" dirty="0" err="1"/>
              <a:t>stării</a:t>
            </a:r>
            <a:r>
              <a:rPr lang="en-US" sz="2800" dirty="0"/>
              <a:t> </a:t>
            </a:r>
            <a:r>
              <a:rPr lang="en-US" sz="2800" dirty="0" err="1"/>
              <a:t>dispozitivului</a:t>
            </a:r>
            <a:r>
              <a:rPr lang="en-US" sz="2800" dirty="0"/>
              <a:t> </a:t>
            </a:r>
            <a:r>
              <a:rPr lang="en-US" sz="2800" dirty="0" err="1"/>
              <a:t>conectat</a:t>
            </a:r>
            <a:r>
              <a:rPr lang="en-US" sz="2800" dirty="0"/>
              <a:t> la </a:t>
            </a:r>
            <a:r>
              <a:rPr lang="en-US" sz="2800" dirty="0" err="1"/>
              <a:t>portul</a:t>
            </a:r>
            <a:r>
              <a:rPr lang="en-US" sz="2800" dirty="0"/>
              <a:t> </a:t>
            </a:r>
            <a:r>
              <a:rPr lang="en-US" sz="2800" dirty="0" err="1"/>
              <a:t>memorat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CAM ca </a:t>
            </a:r>
            <a:r>
              <a:rPr lang="en-US" sz="2800" dirty="0" err="1"/>
              <a:t>având</a:t>
            </a:r>
            <a:r>
              <a:rPr lang="en-US" sz="2800" dirty="0"/>
              <a:t> o </a:t>
            </a:r>
            <a:r>
              <a:rPr lang="en-US" sz="2800" dirty="0" err="1"/>
              <a:t>anumită</a:t>
            </a:r>
            <a:r>
              <a:rPr lang="en-US" sz="2800" dirty="0"/>
              <a:t> </a:t>
            </a:r>
            <a:r>
              <a:rPr lang="en-US" sz="2800" dirty="0" err="1"/>
              <a:t>adresă</a:t>
            </a:r>
            <a:r>
              <a:rPr lang="en-US" sz="2800" dirty="0"/>
              <a:t> MAC.</a:t>
            </a:r>
          </a:p>
        </p:txBody>
      </p:sp>
    </p:spTree>
    <p:extLst>
      <p:ext uri="{BB962C8B-B14F-4D97-AF65-F5344CB8AC3E}">
        <p14:creationId xmlns:p14="http://schemas.microsoft.com/office/powerpoint/2010/main" val="1458827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Aging</a:t>
            </a:r>
          </a:p>
        </p:txBody>
      </p:sp>
      <p:pic>
        <p:nvPicPr>
          <p:cNvPr id="6" name="Screenshot 2020-12-19 at 15.40.11.png" descr="Screenshot 2020-12-19 at 15.40.11.png">
            <a:extLst>
              <a:ext uri="{FF2B5EF4-FFF2-40B4-BE49-F238E27FC236}">
                <a16:creationId xmlns:a16="http://schemas.microsoft.com/office/drawing/2014/main" id="{9490C4A0-7FED-8B10-48FA-15D1613B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96" y="1828800"/>
            <a:ext cx="8216407" cy="49157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1048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Metode</a:t>
            </a:r>
            <a:r>
              <a:rPr lang="en-US" dirty="0"/>
              <a:t> de </a:t>
            </a:r>
            <a:r>
              <a:rPr lang="en-US" dirty="0" err="1"/>
              <a:t>comutare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613BF-8F45-9BAB-B09D-58096FFA476E}"/>
              </a:ext>
            </a:extLst>
          </p:cNvPr>
          <p:cNvSpPr/>
          <p:nvPr/>
        </p:nvSpPr>
        <p:spPr>
          <a:xfrm>
            <a:off x="4775201" y="2832099"/>
            <a:ext cx="3416300" cy="33208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200" dirty="0"/>
              <a:t>Fast-forward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421877-0345-E31A-710D-37F1F8BF0741}"/>
              </a:ext>
            </a:extLst>
          </p:cNvPr>
          <p:cNvSpPr/>
          <p:nvPr/>
        </p:nvSpPr>
        <p:spPr>
          <a:xfrm>
            <a:off x="8407399" y="2832098"/>
            <a:ext cx="3416300" cy="33208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200" dirty="0"/>
              <a:t>Fragment-free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923D67-181E-4F6C-AFE2-977F8062EB38}"/>
              </a:ext>
            </a:extLst>
          </p:cNvPr>
          <p:cNvSpPr/>
          <p:nvPr/>
        </p:nvSpPr>
        <p:spPr>
          <a:xfrm>
            <a:off x="673099" y="858921"/>
            <a:ext cx="3416301" cy="52751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963F61-F6EB-B3E2-D75C-DE58A8C86F7B}"/>
              </a:ext>
            </a:extLst>
          </p:cNvPr>
          <p:cNvSpPr/>
          <p:nvPr/>
        </p:nvSpPr>
        <p:spPr>
          <a:xfrm>
            <a:off x="889001" y="1024185"/>
            <a:ext cx="2946400" cy="85048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Primește</a:t>
            </a:r>
            <a:r>
              <a:rPr lang="en-US" dirty="0"/>
              <a:t> </a:t>
            </a:r>
            <a:r>
              <a:rPr lang="en-US" dirty="0" err="1"/>
              <a:t>întreg</a:t>
            </a:r>
            <a:r>
              <a:rPr lang="en-US" dirty="0"/>
              <a:t> </a:t>
            </a:r>
            <a:r>
              <a:rPr lang="en-US" dirty="0" err="1"/>
              <a:t>cadrul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3087BB-B65B-C254-E938-8D01CD85A57D}"/>
              </a:ext>
            </a:extLst>
          </p:cNvPr>
          <p:cNvSpPr/>
          <p:nvPr/>
        </p:nvSpPr>
        <p:spPr>
          <a:xfrm>
            <a:off x="889001" y="2179970"/>
            <a:ext cx="2946400" cy="804612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Calculează</a:t>
            </a:r>
            <a:r>
              <a:rPr lang="en-US" dirty="0"/>
              <a:t> CRC-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136F4B-797A-18B6-18AC-E7BFABE1A30B}"/>
              </a:ext>
            </a:extLst>
          </p:cNvPr>
          <p:cNvSpPr/>
          <p:nvPr/>
        </p:nvSpPr>
        <p:spPr>
          <a:xfrm>
            <a:off x="889001" y="3303002"/>
            <a:ext cx="2946400" cy="7048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lungimea</a:t>
            </a:r>
            <a:r>
              <a:rPr lang="en-US" dirty="0"/>
              <a:t> </a:t>
            </a:r>
            <a:r>
              <a:rPr lang="en-US" dirty="0" err="1"/>
              <a:t>cadrului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698FD0-0A2F-BC72-9475-1B2766E57892}"/>
              </a:ext>
            </a:extLst>
          </p:cNvPr>
          <p:cNvSpPr/>
          <p:nvPr/>
        </p:nvSpPr>
        <p:spPr>
          <a:xfrm>
            <a:off x="889001" y="4313655"/>
            <a:ext cx="2946400" cy="6604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totul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correct,</a:t>
            </a:r>
            <a:br>
              <a:rPr lang="en-US" dirty="0"/>
            </a:br>
            <a:r>
              <a:rPr lang="en-US" dirty="0" err="1"/>
              <a:t>determină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destinație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BE23AC-E5B2-F253-982C-F4E64E25DA78}"/>
              </a:ext>
            </a:extLst>
          </p:cNvPr>
          <p:cNvSpPr/>
          <p:nvPr/>
        </p:nvSpPr>
        <p:spPr>
          <a:xfrm>
            <a:off x="889001" y="5298240"/>
            <a:ext cx="2946400" cy="6604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cadrul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DBD9C3E-FF37-D240-B022-4DBA21AFCD99}"/>
              </a:ext>
            </a:extLst>
          </p:cNvPr>
          <p:cNvSpPr/>
          <p:nvPr/>
        </p:nvSpPr>
        <p:spPr>
          <a:xfrm>
            <a:off x="2171701" y="5016500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8B3A589-993B-E67D-61F7-58529C5733C3}"/>
              </a:ext>
            </a:extLst>
          </p:cNvPr>
          <p:cNvSpPr/>
          <p:nvPr/>
        </p:nvSpPr>
        <p:spPr>
          <a:xfrm>
            <a:off x="2190751" y="4074360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EAC3CA7-8C01-8D48-A486-8D2872F4B928}"/>
              </a:ext>
            </a:extLst>
          </p:cNvPr>
          <p:cNvSpPr/>
          <p:nvPr/>
        </p:nvSpPr>
        <p:spPr>
          <a:xfrm>
            <a:off x="2190751" y="3030453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84E2502-CE27-C43E-5C30-C14C1DC30920}"/>
              </a:ext>
            </a:extLst>
          </p:cNvPr>
          <p:cNvSpPr/>
          <p:nvPr/>
        </p:nvSpPr>
        <p:spPr>
          <a:xfrm>
            <a:off x="2171701" y="1925052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DBE90D-F129-C467-B659-144A20C6D95A}"/>
              </a:ext>
            </a:extLst>
          </p:cNvPr>
          <p:cNvSpPr/>
          <p:nvPr/>
        </p:nvSpPr>
        <p:spPr>
          <a:xfrm>
            <a:off x="4978400" y="5298241"/>
            <a:ext cx="2946400" cy="6604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cadrul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ACA5852-6558-84DA-A96A-D9D815C46103}"/>
              </a:ext>
            </a:extLst>
          </p:cNvPr>
          <p:cNvSpPr/>
          <p:nvPr/>
        </p:nvSpPr>
        <p:spPr>
          <a:xfrm>
            <a:off x="6299199" y="5002003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C226F-9F94-3AC9-7BB7-3D4E176DB514}"/>
              </a:ext>
            </a:extLst>
          </p:cNvPr>
          <p:cNvSpPr/>
          <p:nvPr/>
        </p:nvSpPr>
        <p:spPr>
          <a:xfrm>
            <a:off x="4978400" y="4262248"/>
            <a:ext cx="2946400" cy="6604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Determină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destinație</a:t>
            </a:r>
            <a:endParaRPr lang="en-US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1271534-57E9-61BD-91BF-B1C4745EF38D}"/>
              </a:ext>
            </a:extLst>
          </p:cNvPr>
          <p:cNvSpPr/>
          <p:nvPr/>
        </p:nvSpPr>
        <p:spPr>
          <a:xfrm>
            <a:off x="6292851" y="4034316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EB7014-5FF9-A214-CE94-FED44A8764D9}"/>
              </a:ext>
            </a:extLst>
          </p:cNvPr>
          <p:cNvSpPr/>
          <p:nvPr/>
        </p:nvSpPr>
        <p:spPr>
          <a:xfrm>
            <a:off x="4978400" y="3265986"/>
            <a:ext cx="2946400" cy="7048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Primește</a:t>
            </a:r>
            <a:r>
              <a:rPr lang="en-US" dirty="0"/>
              <a:t>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destinație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97A72B-C439-1BE8-3743-93587812B554}"/>
              </a:ext>
            </a:extLst>
          </p:cNvPr>
          <p:cNvSpPr/>
          <p:nvPr/>
        </p:nvSpPr>
        <p:spPr>
          <a:xfrm>
            <a:off x="8623300" y="5298240"/>
            <a:ext cx="2946400" cy="6604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cadrul</a:t>
            </a:r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20611F9-CED2-CFE4-44C5-38CE632D95CC}"/>
              </a:ext>
            </a:extLst>
          </p:cNvPr>
          <p:cNvSpPr/>
          <p:nvPr/>
        </p:nvSpPr>
        <p:spPr>
          <a:xfrm>
            <a:off x="9944099" y="5002002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F4800E-DA62-9550-DB6E-C07064FDBBC9}"/>
              </a:ext>
            </a:extLst>
          </p:cNvPr>
          <p:cNvSpPr/>
          <p:nvPr/>
        </p:nvSpPr>
        <p:spPr>
          <a:xfrm>
            <a:off x="8623300" y="4262247"/>
            <a:ext cx="2946400" cy="66040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Determină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destinație</a:t>
            </a:r>
            <a:endParaRPr lang="en-US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61DAC98-E3E4-D06F-1941-292525E968DD}"/>
              </a:ext>
            </a:extLst>
          </p:cNvPr>
          <p:cNvSpPr/>
          <p:nvPr/>
        </p:nvSpPr>
        <p:spPr>
          <a:xfrm>
            <a:off x="9937751" y="4034315"/>
            <a:ext cx="381000" cy="239295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7FAFB95-F26F-B06A-C8F7-C44CA0463FC6}"/>
              </a:ext>
            </a:extLst>
          </p:cNvPr>
          <p:cNvSpPr/>
          <p:nvPr/>
        </p:nvSpPr>
        <p:spPr>
          <a:xfrm>
            <a:off x="8623300" y="3265985"/>
            <a:ext cx="2946400" cy="7048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Primește</a:t>
            </a:r>
            <a:r>
              <a:rPr lang="en-US" dirty="0"/>
              <a:t> </a:t>
            </a:r>
            <a:r>
              <a:rPr lang="en-US" dirty="0" err="1"/>
              <a:t>primii</a:t>
            </a:r>
            <a:r>
              <a:rPr lang="en-US" dirty="0"/>
              <a:t> 64 de </a:t>
            </a:r>
            <a:r>
              <a:rPr lang="en-US" dirty="0" err="1"/>
              <a:t>octeți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B60225-CC32-FC64-7218-B37E96AC42C1}"/>
              </a:ext>
            </a:extLst>
          </p:cNvPr>
          <p:cNvSpPr txBox="1"/>
          <p:nvPr/>
        </p:nvSpPr>
        <p:spPr>
          <a:xfrm>
            <a:off x="6429791" y="6246578"/>
            <a:ext cx="36667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Cut-through Switching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489650-2F7A-EF83-46D7-D781D3BB54CD}"/>
              </a:ext>
            </a:extLst>
          </p:cNvPr>
          <p:cNvSpPr txBox="1"/>
          <p:nvPr/>
        </p:nvSpPr>
        <p:spPr>
          <a:xfrm>
            <a:off x="168692" y="6246578"/>
            <a:ext cx="4712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Store-and-Forward Switching</a:t>
            </a:r>
          </a:p>
        </p:txBody>
      </p:sp>
    </p:spTree>
    <p:extLst>
      <p:ext uri="{BB962C8B-B14F-4D97-AF65-F5344CB8AC3E}">
        <p14:creationId xmlns:p14="http://schemas.microsoft.com/office/powerpoint/2010/main" val="1564009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E0AFCD0-7670-A7E0-E955-26EE3347DA7E}"/>
              </a:ext>
            </a:extLst>
          </p:cNvPr>
          <p:cNvSpPr/>
          <p:nvPr/>
        </p:nvSpPr>
        <p:spPr>
          <a:xfrm>
            <a:off x="101600" y="1884670"/>
            <a:ext cx="11988800" cy="48368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A9BB4-E9B1-1BE1-30F4-6DCF95C97E53}"/>
              </a:ext>
            </a:extLst>
          </p:cNvPr>
          <p:cNvSpPr/>
          <p:nvPr/>
        </p:nvSpPr>
        <p:spPr>
          <a:xfrm>
            <a:off x="330505" y="2656416"/>
            <a:ext cx="4913523" cy="13829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AA624-D2AE-B92F-E7DF-6E2A14887790}"/>
              </a:ext>
            </a:extLst>
          </p:cNvPr>
          <p:cNvSpPr txBox="1"/>
          <p:nvPr/>
        </p:nvSpPr>
        <p:spPr>
          <a:xfrm>
            <a:off x="477126" y="2917004"/>
            <a:ext cx="1804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rial Black" panose="020B0A04020102020204" pitchFamily="34" charset="0"/>
              </a:rPr>
              <a:t>Porn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749A64-F3A5-6E85-5BD7-C9B3207B0DF0}"/>
              </a:ext>
            </a:extLst>
          </p:cNvPr>
          <p:cNvSpPr/>
          <p:nvPr/>
        </p:nvSpPr>
        <p:spPr>
          <a:xfrm>
            <a:off x="2281724" y="2876888"/>
            <a:ext cx="2732831" cy="94200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2A525-3A66-5F86-2861-955053990EC9}"/>
              </a:ext>
            </a:extLst>
          </p:cNvPr>
          <p:cNvSpPr txBox="1"/>
          <p:nvPr/>
        </p:nvSpPr>
        <p:spPr>
          <a:xfrm>
            <a:off x="2281724" y="2917004"/>
            <a:ext cx="2732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Arial Black" panose="020B0A04020102020204" pitchFamily="34" charset="0"/>
              </a:rPr>
              <a:t>hub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02BAB-EA0B-8850-843E-31F0C7CAB2E5}"/>
              </a:ext>
            </a:extLst>
          </p:cNvPr>
          <p:cNvSpPr/>
          <p:nvPr/>
        </p:nvSpPr>
        <p:spPr>
          <a:xfrm>
            <a:off x="330505" y="4442447"/>
            <a:ext cx="4913522" cy="13829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FC221-B8B5-79A5-0159-FB3F615CA096}"/>
              </a:ext>
            </a:extLst>
          </p:cNvPr>
          <p:cNvSpPr txBox="1"/>
          <p:nvPr/>
        </p:nvSpPr>
        <p:spPr>
          <a:xfrm>
            <a:off x="477125" y="4703035"/>
            <a:ext cx="1804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rial Black" panose="020B0A04020102020204" pitchFamily="34" charset="0"/>
              </a:rPr>
              <a:t>Porn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5FB475D-7A81-8B5B-0352-5DDD83418970}"/>
              </a:ext>
            </a:extLst>
          </p:cNvPr>
          <p:cNvSpPr/>
          <p:nvPr/>
        </p:nvSpPr>
        <p:spPr>
          <a:xfrm>
            <a:off x="2281723" y="4662919"/>
            <a:ext cx="2732831" cy="94200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759E3-7F0E-73F3-749F-B7201DBB81CE}"/>
              </a:ext>
            </a:extLst>
          </p:cNvPr>
          <p:cNvSpPr txBox="1"/>
          <p:nvPr/>
        </p:nvSpPr>
        <p:spPr>
          <a:xfrm>
            <a:off x="2281722" y="4703035"/>
            <a:ext cx="2732832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Arial Black" panose="020B0A04020102020204" pitchFamily="34" charset="0"/>
              </a:rPr>
              <a:t>switch</a:t>
            </a:r>
          </a:p>
        </p:txBody>
      </p:sp>
      <p:pic>
        <p:nvPicPr>
          <p:cNvPr id="1052" name="Picture 28" descr="What's the Difference Between Hubs, Switches &amp; Bridges? | Global Knowledge">
            <a:extLst>
              <a:ext uri="{FF2B5EF4-FFF2-40B4-BE49-F238E27FC236}">
                <a16:creationId xmlns:a16="http://schemas.microsoft.com/office/drawing/2014/main" id="{565800F0-FE2C-F5A0-DD15-3301F4C0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01" y="2657077"/>
            <a:ext cx="6296025" cy="31813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C433EC-A55A-2565-D14E-CABA793B6DB0}"/>
              </a:ext>
            </a:extLst>
          </p:cNvPr>
          <p:cNvSpPr/>
          <p:nvPr/>
        </p:nvSpPr>
        <p:spPr>
          <a:xfrm>
            <a:off x="5666342" y="5798166"/>
            <a:ext cx="2797690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Swingers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78CDE02-DF52-B05C-BFDE-25402FC9AEAF}"/>
              </a:ext>
            </a:extLst>
          </p:cNvPr>
          <p:cNvCxnSpPr>
            <a:stCxn id="14" idx="2"/>
            <a:endCxn id="16" idx="1"/>
          </p:cNvCxnSpPr>
          <p:nvPr/>
        </p:nvCxnSpPr>
        <p:spPr>
          <a:xfrm rot="16200000" flipH="1">
            <a:off x="4329788" y="4923276"/>
            <a:ext cx="654905" cy="2018203"/>
          </a:xfrm>
          <a:prstGeom prst="bentConnector2">
            <a:avLst/>
          </a:prstGeom>
          <a:ln w="63500">
            <a:headEnd w="lg" len="lg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43F39-71E7-1A7B-F277-790BA0DD5742}"/>
              </a:ext>
            </a:extLst>
          </p:cNvPr>
          <p:cNvSpPr/>
          <p:nvPr/>
        </p:nvSpPr>
        <p:spPr>
          <a:xfrm>
            <a:off x="5666342" y="1789078"/>
            <a:ext cx="3132589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Gangbang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2C7FF3C-2907-B894-07A4-9A5EAAF70CC7}"/>
              </a:ext>
            </a:extLst>
          </p:cNvPr>
          <p:cNvCxnSpPr>
            <a:cxnSpLocks/>
            <a:stCxn id="10" idx="0"/>
            <a:endCxn id="19" idx="1"/>
          </p:cNvCxnSpPr>
          <p:nvPr/>
        </p:nvCxnSpPr>
        <p:spPr>
          <a:xfrm rot="5400000" flipH="1" flipV="1">
            <a:off x="4344169" y="1554715"/>
            <a:ext cx="626145" cy="2018202"/>
          </a:xfrm>
          <a:prstGeom prst="bentConnector2">
            <a:avLst/>
          </a:prstGeom>
          <a:ln w="63500">
            <a:headEnd w="lg" len="lg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Picture 32" descr="My wife asked me to design a Swinger tattoo for her, C&amp;C please? :  r/Swingers">
            <a:extLst>
              <a:ext uri="{FF2B5EF4-FFF2-40B4-BE49-F238E27FC236}">
                <a16:creationId xmlns:a16="http://schemas.microsoft.com/office/drawing/2014/main" id="{3797D81E-6481-2339-6E57-230B206FE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15" y="5685298"/>
            <a:ext cx="986544" cy="11490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GangBang Symbol einfarbig' Frauen T-Shirt | Spreadshirt">
            <a:extLst>
              <a:ext uri="{FF2B5EF4-FFF2-40B4-BE49-F238E27FC236}">
                <a16:creationId xmlns:a16="http://schemas.microsoft.com/office/drawing/2014/main" id="{26705B29-3E19-9CC0-EBC6-FDF10B48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31" y="1760166"/>
            <a:ext cx="1021415" cy="102141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8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Subnivelul</a:t>
            </a:r>
            <a:r>
              <a:rPr lang="en-US" dirty="0"/>
              <a:t> LLC</a:t>
            </a:r>
          </a:p>
        </p:txBody>
      </p:sp>
      <p:pic>
        <p:nvPicPr>
          <p:cNvPr id="4" name="Screenshot 2020-12-19 at 12.00.52.png" descr="Screenshot 2020-12-19 at 12.00.52.png">
            <a:extLst>
              <a:ext uri="{FF2B5EF4-FFF2-40B4-BE49-F238E27FC236}">
                <a16:creationId xmlns:a16="http://schemas.microsoft.com/office/drawing/2014/main" id="{2E1CA1DA-7D49-213C-D8E7-C46B879C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82" y="1856851"/>
            <a:ext cx="8383836" cy="4889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629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Subnivelul</a:t>
            </a:r>
            <a:r>
              <a:rPr lang="en-US" dirty="0"/>
              <a:t> MAC</a:t>
            </a:r>
          </a:p>
        </p:txBody>
      </p:sp>
      <p:pic>
        <p:nvPicPr>
          <p:cNvPr id="3" name="Screenshot 2020-12-19 at 12.03.10.png" descr="Screenshot 2020-12-19 at 12.03.10.png">
            <a:extLst>
              <a:ext uri="{FF2B5EF4-FFF2-40B4-BE49-F238E27FC236}">
                <a16:creationId xmlns:a16="http://schemas.microsoft.com/office/drawing/2014/main" id="{2EEC491B-CFD3-A50A-C46F-9D8C4EC4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28" y="1848949"/>
            <a:ext cx="7918944" cy="49098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74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Încapsularea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32AF6-F678-3D67-8B70-223D1F67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38" y="1856130"/>
            <a:ext cx="9055865" cy="500187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BFC0CC-3AF3-9CE6-37D4-80D5918177E9}"/>
              </a:ext>
            </a:extLst>
          </p:cNvPr>
          <p:cNvSpPr txBox="1">
            <a:spLocks/>
          </p:cNvSpPr>
          <p:nvPr/>
        </p:nvSpPr>
        <p:spPr>
          <a:xfrm>
            <a:off x="-1" y="2434728"/>
            <a:ext cx="7271133" cy="3693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Informația</a:t>
            </a:r>
            <a:r>
              <a:rPr lang="en-US" sz="2800" dirty="0"/>
              <a:t> </a:t>
            </a:r>
            <a:r>
              <a:rPr lang="en-US" sz="2800" dirty="0" err="1"/>
              <a:t>necesară</a:t>
            </a:r>
            <a:r>
              <a:rPr lang="en-US" sz="2800" dirty="0"/>
              <a:t> </a:t>
            </a:r>
            <a:r>
              <a:rPr lang="en-US" sz="2800" dirty="0" err="1"/>
              <a:t>protocolului</a:t>
            </a:r>
            <a:r>
              <a:rPr lang="en-US" sz="2800" dirty="0"/>
              <a:t> de la un </a:t>
            </a:r>
            <a:r>
              <a:rPr lang="en-US" sz="2800" dirty="0" err="1"/>
              <a:t>anumit</a:t>
            </a:r>
            <a:r>
              <a:rPr lang="en-US" sz="2800" dirty="0"/>
              <a:t> </a:t>
            </a:r>
            <a:r>
              <a:rPr lang="en-US" sz="2800" dirty="0" err="1"/>
              <a:t>nivel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adăugată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încapsulare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973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Încapsularea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la</a:t>
            </a:r>
            <a:br>
              <a:rPr lang="en-US" dirty="0"/>
            </a:br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legătură</a:t>
            </a:r>
            <a:r>
              <a:rPr lang="en-US" dirty="0"/>
              <a:t> de date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BFC0CC-3AF3-9CE6-37D4-80D5918177E9}"/>
              </a:ext>
            </a:extLst>
          </p:cNvPr>
          <p:cNvSpPr txBox="1">
            <a:spLocks/>
          </p:cNvSpPr>
          <p:nvPr/>
        </p:nvSpPr>
        <p:spPr>
          <a:xfrm>
            <a:off x="-88136" y="1762700"/>
            <a:ext cx="11953302" cy="4354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Pentru ca </a:t>
            </a:r>
            <a:r>
              <a:rPr lang="en-US" sz="2600" dirty="0" err="1"/>
              <a:t>datele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ajungă</a:t>
            </a:r>
            <a:r>
              <a:rPr lang="en-US" sz="2600" dirty="0"/>
              <a:t> la </a:t>
            </a:r>
            <a:r>
              <a:rPr lang="en-US" sz="2600" dirty="0" err="1"/>
              <a:t>destinatarul</a:t>
            </a:r>
            <a:r>
              <a:rPr lang="en-US" sz="2600" dirty="0"/>
              <a:t> </a:t>
            </a:r>
            <a:r>
              <a:rPr lang="en-US" sz="2600" dirty="0" err="1"/>
              <a:t>corespunzător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nevoie de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multă</a:t>
            </a:r>
            <a:r>
              <a:rPr lang="en-US" sz="2600" dirty="0"/>
              <a:t> </a:t>
            </a:r>
            <a:r>
              <a:rPr lang="en-US" sz="2600" dirty="0" err="1"/>
              <a:t>informaţie</a:t>
            </a:r>
            <a:r>
              <a:rPr lang="en-US" sz="2600" dirty="0"/>
              <a:t>; </a:t>
            </a:r>
            <a:r>
              <a:rPr lang="en-US" sz="2600" dirty="0" err="1"/>
              <a:t>această</a:t>
            </a:r>
            <a:r>
              <a:rPr lang="en-US" sz="2600" dirty="0"/>
              <a:t> </a:t>
            </a:r>
            <a:r>
              <a:rPr lang="en-US" sz="2600" dirty="0" err="1"/>
              <a:t>informaţie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adăugată</a:t>
            </a:r>
            <a:r>
              <a:rPr lang="en-US" sz="2600" dirty="0"/>
              <a:t> de </a:t>
            </a:r>
            <a:r>
              <a:rPr lang="en-US" sz="2600" dirty="0" err="1"/>
              <a:t>nivelul</a:t>
            </a:r>
            <a:r>
              <a:rPr lang="en-US" sz="2600" dirty="0"/>
              <a:t> 2 </a:t>
            </a:r>
            <a:r>
              <a:rPr lang="en-US" sz="2600" dirty="0" err="1"/>
              <a:t>şi</a:t>
            </a:r>
            <a:r>
              <a:rPr lang="en-US" sz="2600" dirty="0"/>
              <a:t> </a:t>
            </a:r>
            <a:r>
              <a:rPr lang="en-US" sz="2600" dirty="0" err="1"/>
              <a:t>organizată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cadre (frames);</a:t>
            </a:r>
          </a:p>
          <a:p>
            <a:pPr marL="285750" indent="-285750"/>
            <a:r>
              <a:rPr lang="en-US" sz="2600" dirty="0" err="1"/>
              <a:t>Majoritatea</a:t>
            </a:r>
            <a:r>
              <a:rPr lang="en-US" sz="2600" dirty="0"/>
              <a:t> </a:t>
            </a:r>
            <a:r>
              <a:rPr lang="en-US" sz="2600" dirty="0" err="1"/>
              <a:t>protocoalelor</a:t>
            </a:r>
            <a:r>
              <a:rPr lang="en-US" sz="2600" dirty="0"/>
              <a:t> de </a:t>
            </a:r>
            <a:r>
              <a:rPr lang="en-US" sz="2600" dirty="0" err="1"/>
              <a:t>nivel</a:t>
            </a:r>
            <a:r>
              <a:rPr lang="en-US" sz="2600" dirty="0"/>
              <a:t> 2 </a:t>
            </a:r>
            <a:r>
              <a:rPr lang="en-US" sz="2600" dirty="0" err="1"/>
              <a:t>folosesc</a:t>
            </a:r>
            <a:r>
              <a:rPr lang="en-US" sz="2600" dirty="0"/>
              <a:t> un set </a:t>
            </a:r>
            <a:r>
              <a:rPr lang="en-US" sz="2600" dirty="0" err="1"/>
              <a:t>comun</a:t>
            </a:r>
            <a:r>
              <a:rPr lang="en-US" sz="2600" dirty="0"/>
              <a:t> de </a:t>
            </a:r>
            <a:r>
              <a:rPr lang="en-US" sz="2600" dirty="0" err="1"/>
              <a:t>câmpuri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formatul</a:t>
            </a:r>
            <a:r>
              <a:rPr lang="en-US" sz="2600" dirty="0"/>
              <a:t> </a:t>
            </a:r>
            <a:r>
              <a:rPr lang="en-US" sz="2600" dirty="0" err="1"/>
              <a:t>cadrului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400" b="1" dirty="0"/>
              <a:t>Start </a:t>
            </a:r>
            <a:r>
              <a:rPr lang="en-US" sz="2400" b="1" dirty="0" err="1"/>
              <a:t>Cadru</a:t>
            </a:r>
            <a:r>
              <a:rPr lang="en-US" sz="2400" dirty="0"/>
              <a:t>: </a:t>
            </a:r>
            <a:r>
              <a:rPr lang="en-US" sz="2400" dirty="0" err="1"/>
              <a:t>secvenţă</a:t>
            </a:r>
            <a:r>
              <a:rPr lang="en-US" sz="2400" dirty="0"/>
              <a:t> de </a:t>
            </a:r>
            <a:r>
              <a:rPr lang="en-US" sz="2400" dirty="0" err="1"/>
              <a:t>biţi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anunţă</a:t>
            </a:r>
            <a:r>
              <a:rPr lang="en-US" sz="2400" dirty="0"/>
              <a:t> </a:t>
            </a:r>
            <a:r>
              <a:rPr lang="en-US" sz="2400" dirty="0" err="1"/>
              <a:t>începutul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cadru</a:t>
            </a:r>
            <a:r>
              <a:rPr lang="en-US" sz="2400" dirty="0"/>
              <a:t>;</a:t>
            </a:r>
          </a:p>
          <a:p>
            <a:pPr marL="742950" lvl="1" indent="-285750"/>
            <a:r>
              <a:rPr lang="en-US" sz="2400" b="1" dirty="0" err="1"/>
              <a:t>Adresă</a:t>
            </a:r>
            <a:r>
              <a:rPr lang="en-US" sz="2400" dirty="0"/>
              <a:t>: </a:t>
            </a:r>
            <a:r>
              <a:rPr lang="en-US" sz="2400" dirty="0" err="1"/>
              <a:t>adresele</a:t>
            </a:r>
            <a:r>
              <a:rPr lang="en-US" sz="2400" dirty="0"/>
              <a:t> MAC ale </a:t>
            </a:r>
            <a:r>
              <a:rPr lang="en-US" sz="2400" dirty="0" err="1"/>
              <a:t>sursei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destinaţiei</a:t>
            </a:r>
            <a:r>
              <a:rPr lang="en-US" sz="2400" dirty="0"/>
              <a:t>;</a:t>
            </a:r>
          </a:p>
          <a:p>
            <a:pPr marL="742950" lvl="1" indent="-285750"/>
            <a:r>
              <a:rPr lang="en-US" sz="2400" b="1" dirty="0"/>
              <a:t>Tip / </a:t>
            </a:r>
            <a:r>
              <a:rPr lang="en-US" sz="2400" b="1" dirty="0" err="1"/>
              <a:t>Lungime</a:t>
            </a:r>
            <a:r>
              <a:rPr lang="en-US" sz="2400" dirty="0"/>
              <a:t>: </a:t>
            </a:r>
            <a:r>
              <a:rPr lang="en-US" sz="2400" dirty="0" err="1"/>
              <a:t>protocolul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3 </a:t>
            </a:r>
            <a:r>
              <a:rPr lang="en-US" sz="2400" dirty="0" err="1"/>
              <a:t>utilizat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lungimea</a:t>
            </a:r>
            <a:r>
              <a:rPr lang="en-US" sz="2400" dirty="0"/>
              <a:t> </a:t>
            </a:r>
            <a:r>
              <a:rPr lang="en-US" sz="2400" dirty="0" err="1"/>
              <a:t>cadrului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octeţi</a:t>
            </a:r>
            <a:r>
              <a:rPr lang="en-US" sz="2400" dirty="0"/>
              <a:t>;</a:t>
            </a:r>
          </a:p>
          <a:p>
            <a:pPr marL="742950" lvl="1" indent="-285750"/>
            <a:r>
              <a:rPr lang="en-US" sz="2400" b="1" dirty="0"/>
              <a:t>Date</a:t>
            </a:r>
            <a:r>
              <a:rPr lang="en-US" sz="2400" dirty="0"/>
              <a:t>: </a:t>
            </a:r>
            <a:r>
              <a:rPr lang="en-US" sz="2400" dirty="0" err="1"/>
              <a:t>mesajul</a:t>
            </a:r>
            <a:r>
              <a:rPr lang="en-US" sz="2400" dirty="0"/>
              <a:t> trimis;</a:t>
            </a:r>
          </a:p>
          <a:p>
            <a:pPr marL="742950" lvl="1" indent="-285750"/>
            <a:r>
              <a:rPr lang="en-US" sz="2400" b="1" dirty="0"/>
              <a:t>CRC</a:t>
            </a:r>
            <a:r>
              <a:rPr lang="en-US" sz="2400" dirty="0"/>
              <a:t>: </a:t>
            </a:r>
            <a:r>
              <a:rPr lang="en-US" sz="2400" dirty="0" err="1"/>
              <a:t>număr</a:t>
            </a:r>
            <a:r>
              <a:rPr lang="en-US" sz="2400" dirty="0"/>
              <a:t> </a:t>
            </a:r>
            <a:r>
              <a:rPr lang="en-US" sz="2400" dirty="0" err="1"/>
              <a:t>folosit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detectarea</a:t>
            </a:r>
            <a:r>
              <a:rPr lang="en-US" sz="2400" dirty="0"/>
              <a:t> </a:t>
            </a:r>
            <a:r>
              <a:rPr lang="en-US" sz="2400" dirty="0" err="1"/>
              <a:t>erorilor</a:t>
            </a:r>
            <a:r>
              <a:rPr lang="en-US" sz="2400" dirty="0"/>
              <a:t> de </a:t>
            </a:r>
            <a:r>
              <a:rPr lang="en-US" sz="2400" dirty="0" err="1"/>
              <a:t>transmisie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E6A5-0E7C-D3E4-1F95-A279BFA0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92" y="5725916"/>
            <a:ext cx="8337015" cy="11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protocoale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legătură</a:t>
            </a:r>
            <a:r>
              <a:rPr lang="en-US" dirty="0"/>
              <a:t> de date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AB6A6A-8619-8FEB-79B2-8A09A88B1375}"/>
              </a:ext>
            </a:extLst>
          </p:cNvPr>
          <p:cNvSpPr/>
          <p:nvPr/>
        </p:nvSpPr>
        <p:spPr>
          <a:xfrm>
            <a:off x="6468738" y="2897436"/>
            <a:ext cx="4832273" cy="106863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PPP</a:t>
            </a:r>
          </a:p>
          <a:p>
            <a:pPr algn="ctr"/>
            <a:r>
              <a:rPr lang="en-US" sz="2800" dirty="0"/>
              <a:t>Point-to-Point Protocol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53CA10-3ED6-8A45-5654-694BE1FBC65C}"/>
              </a:ext>
            </a:extLst>
          </p:cNvPr>
          <p:cNvSpPr/>
          <p:nvPr/>
        </p:nvSpPr>
        <p:spPr>
          <a:xfrm>
            <a:off x="1263727" y="2894682"/>
            <a:ext cx="4832273" cy="106863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Ethernet</a:t>
            </a:r>
          </a:p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114533-C137-2E5D-5919-4D541DBDCBD1}"/>
              </a:ext>
            </a:extLst>
          </p:cNvPr>
          <p:cNvSpPr/>
          <p:nvPr/>
        </p:nvSpPr>
        <p:spPr>
          <a:xfrm>
            <a:off x="1263726" y="4295444"/>
            <a:ext cx="4832273" cy="106863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ATM</a:t>
            </a:r>
          </a:p>
          <a:p>
            <a:pPr algn="ctr"/>
            <a:r>
              <a:rPr lang="en-US" sz="2800" dirty="0"/>
              <a:t>Asynchronous Transfer Mode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6B3CE7-C38B-BEFC-ABF0-4F62D5FB81F0}"/>
              </a:ext>
            </a:extLst>
          </p:cNvPr>
          <p:cNvSpPr/>
          <p:nvPr/>
        </p:nvSpPr>
        <p:spPr>
          <a:xfrm>
            <a:off x="6468738" y="4295444"/>
            <a:ext cx="4832273" cy="106863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Frame Relay</a:t>
            </a:r>
          </a:p>
          <a:p>
            <a:pPr algn="ctr"/>
            <a:r>
              <a:rPr lang="en-US" sz="2800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34224200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5772</TotalTime>
  <Words>2130</Words>
  <Application>Microsoft Office PowerPoint</Application>
  <PresentationFormat>Widescreen</PresentationFormat>
  <Paragraphs>271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1_Custom Design</vt:lpstr>
      <vt:lpstr>Custom Design</vt:lpstr>
      <vt:lpstr>Rețele de calculatoare</vt:lpstr>
      <vt:lpstr>Vă mulțumesc că ați venit la curs!</vt:lpstr>
      <vt:lpstr>Limitările nivelului fizic</vt:lpstr>
      <vt:lpstr>Structura nivelului legătură de date</vt:lpstr>
      <vt:lpstr>Subnivelul LLC</vt:lpstr>
      <vt:lpstr>Subnivelul MAC</vt:lpstr>
      <vt:lpstr>Încapsularea datelor</vt:lpstr>
      <vt:lpstr>Încapsularea datelor la nivelul legătură de date</vt:lpstr>
      <vt:lpstr>Exemplu de protocoale de nivel legătură de date</vt:lpstr>
      <vt:lpstr>Un pic de istorie</vt:lpstr>
      <vt:lpstr>Un pic de istorie</vt:lpstr>
      <vt:lpstr>Un pic de istorie</vt:lpstr>
      <vt:lpstr>Medii de transmisie Ethernet</vt:lpstr>
      <vt:lpstr>Adresarea în Ethernet</vt:lpstr>
      <vt:lpstr>Formatul adresei MAC</vt:lpstr>
      <vt:lpstr>Tipuri de adrese MAC</vt:lpstr>
      <vt:lpstr>Cadrul Ethernet</vt:lpstr>
      <vt:lpstr>Caracteristici ale rețelelor Ethernet</vt:lpstr>
      <vt:lpstr>Mediu partajat</vt:lpstr>
      <vt:lpstr>Tipuri de coliziuni</vt:lpstr>
      <vt:lpstr>Domenii de coliziune</vt:lpstr>
      <vt:lpstr>Domenii de coliziune</vt:lpstr>
      <vt:lpstr>Domenii de broadcast</vt:lpstr>
      <vt:lpstr>Domenii de broadcast</vt:lpstr>
      <vt:lpstr>CSMA/CD (Carrier Sense Multiple Access with Collision Detection)</vt:lpstr>
      <vt:lpstr>CSMA/CD (Carrier Sense Multiple Access with Collision Detection)</vt:lpstr>
      <vt:lpstr>CSMA/CD (Carrier Sense Multiple Access with Collision Detection)</vt:lpstr>
      <vt:lpstr>CSMA/CD (Carrier Sense Multiple Access with Collision Detection)</vt:lpstr>
      <vt:lpstr>CSMA/CD (Carrier Sense Multiple Access with Collision Detection)</vt:lpstr>
      <vt:lpstr>Fast Ethernet</vt:lpstr>
      <vt:lpstr>Fast Ethernet</vt:lpstr>
      <vt:lpstr>Gigabit Ethernet</vt:lpstr>
      <vt:lpstr>40 / 100  Gigabit Ethernet</vt:lpstr>
      <vt:lpstr>Latența rețelei</vt:lpstr>
      <vt:lpstr>Dispozitive de interconectare</vt:lpstr>
      <vt:lpstr>Rolul switch-ului</vt:lpstr>
      <vt:lpstr>Modul de operare al switch-ului</vt:lpstr>
      <vt:lpstr>Popularea tabelei CAM</vt:lpstr>
      <vt:lpstr>Comutarea cadrelor</vt:lpstr>
      <vt:lpstr>Comutarea cadrelor</vt:lpstr>
      <vt:lpstr>Comutarea cadrelor</vt:lpstr>
      <vt:lpstr>Comutarea cadrelor</vt:lpstr>
      <vt:lpstr>Comutarea cadrelor</vt:lpstr>
      <vt:lpstr>CAM Aging</vt:lpstr>
      <vt:lpstr>CAM Aging</vt:lpstr>
      <vt:lpstr>Metode de comutare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1177</cp:revision>
  <dcterms:created xsi:type="dcterms:W3CDTF">2023-02-20T18:01:55Z</dcterms:created>
  <dcterms:modified xsi:type="dcterms:W3CDTF">2025-03-19T15:50:56Z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